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8" r:id="rId2"/>
    <p:sldId id="277"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CCFF"/>
    <a:srgbClr val="66CCFF"/>
    <a:srgbClr val="66FF33"/>
    <a:srgbClr val="CCFF66"/>
    <a:srgbClr val="FF6600"/>
    <a:srgbClr val="FFD1D1"/>
    <a:srgbClr val="FF5B5B"/>
    <a:srgbClr val="FF7979"/>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7" autoAdjust="0"/>
    <p:restoredTop sz="94967" autoAdjust="0"/>
  </p:normalViewPr>
  <p:slideViewPr>
    <p:cSldViewPr>
      <p:cViewPr>
        <p:scale>
          <a:sx n="100" d="100"/>
          <a:sy n="100" d="100"/>
        </p:scale>
        <p:origin x="-1266" y="160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3F6FA03-F8EB-4CE9-B8DD-F299B0663BA4}" type="datetimeFigureOut">
              <a:rPr kumimoji="1" lang="ja-JP" altLang="en-US" smtClean="0"/>
              <a:t>2017/5/2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A8F6208-4E1E-4854-B496-B9AFFA9F97BD}" type="slidenum">
              <a:rPr kumimoji="1" lang="ja-JP" altLang="en-US" smtClean="0"/>
              <a:t>‹#›</a:t>
            </a:fld>
            <a:endParaRPr kumimoji="1" lang="ja-JP" altLang="en-US"/>
          </a:p>
        </p:txBody>
      </p:sp>
    </p:spTree>
    <p:extLst>
      <p:ext uri="{BB962C8B-B14F-4D97-AF65-F5344CB8AC3E}">
        <p14:creationId xmlns:p14="http://schemas.microsoft.com/office/powerpoint/2010/main" val="1460793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8F6208-4E1E-4854-B496-B9AFFA9F97BD}"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37455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257176" y="529697"/>
            <a:ext cx="3357563" cy="1126807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754D56A-674A-45F7-BF21-9499D3692A0E}" type="datetimeFigureOut">
              <a:rPr kumimoji="1" lang="ja-JP" altLang="en-US" smtClean="0"/>
              <a:pPr/>
              <a:t>2017/5/2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6AF13D-8839-438C-85A1-81074FEC047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3754D56A-674A-45F7-BF21-9499D3692A0E}" type="datetimeFigureOut">
              <a:rPr kumimoji="1" lang="ja-JP" altLang="en-US" smtClean="0"/>
              <a:pPr/>
              <a:t>2017/5/2</a:t>
            </a:fld>
            <a:endParaRPr kumimoji="1" lang="ja-JP" altLang="en-US"/>
          </a:p>
        </p:txBody>
      </p:sp>
      <p:sp>
        <p:nvSpPr>
          <p:cNvPr id="5" name="フッター プレースホルダ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0E6AF13D-8839-438C-85A1-81074FEC0477}" type="slidenum">
              <a:rPr kumimoji="1" lang="ja-JP" altLang="en-US" smtClean="0"/>
              <a:pPr/>
              <a:t>‹#›</a:t>
            </a:fld>
            <a:endParaRPr kumimoji="1" lang="ja-JP" altLang="en-US"/>
          </a:p>
        </p:txBody>
      </p:sp>
      <p:pic>
        <p:nvPicPr>
          <p:cNvPr id="7" name="Picture 3"/>
          <p:cNvPicPr>
            <a:picLocks noChangeAspect="1" noChangeArrowheads="1"/>
          </p:cNvPicPr>
          <p:nvPr userDrawn="1"/>
        </p:nvPicPr>
        <p:blipFill>
          <a:blip r:embed="rId13" cstate="print"/>
          <a:srcRect t="7914"/>
          <a:stretch>
            <a:fillRect/>
          </a:stretch>
        </p:blipFill>
        <p:spPr bwMode="auto">
          <a:xfrm rot="10800000">
            <a:off x="0" y="0"/>
            <a:ext cx="4427984" cy="9906000"/>
          </a:xfrm>
          <a:prstGeom prst="rect">
            <a:avLst/>
          </a:prstGeom>
          <a:solidFill>
            <a:schemeClr val="accent1"/>
          </a:solidFill>
          <a:ln w="9525">
            <a:noFill/>
            <a:miter lim="800000"/>
            <a:headEnd/>
            <a:tailEnd/>
          </a:ln>
        </p:spPr>
      </p:pic>
      <p:sp>
        <p:nvSpPr>
          <p:cNvPr id="8" name="正方形/長方形 7"/>
          <p:cNvSpPr/>
          <p:nvPr userDrawn="1"/>
        </p:nvSpPr>
        <p:spPr>
          <a:xfrm rot="16200000" flipV="1">
            <a:off x="-3274219" y="3274219"/>
            <a:ext cx="9906000" cy="3357562"/>
          </a:xfrm>
          <a:prstGeom prst="rect">
            <a:avLst/>
          </a:prstGeom>
          <a:gradFill>
            <a:gsLst>
              <a:gs pos="5000">
                <a:schemeClr val="bg1"/>
              </a:gs>
              <a:gs pos="25000">
                <a:schemeClr val="bg1">
                  <a:alpha val="95000"/>
                </a:schemeClr>
              </a:gs>
              <a:gs pos="35000">
                <a:schemeClr val="bg1">
                  <a:alpha val="85000"/>
                </a:schemeClr>
              </a:gs>
              <a:gs pos="45000">
                <a:schemeClr val="bg1">
                  <a:alpha val="70000"/>
                </a:schemeClr>
              </a:gs>
              <a:gs pos="55000">
                <a:schemeClr val="bg1">
                  <a:alpha val="55000"/>
                </a:schemeClr>
              </a:gs>
              <a:gs pos="65000">
                <a:schemeClr val="bg1">
                  <a:alpha val="45000"/>
                </a:schemeClr>
              </a:gs>
              <a:gs pos="75000">
                <a:schemeClr val="bg1">
                  <a:alpha val="40000"/>
                </a:schemeClr>
              </a:gs>
              <a:gs pos="100000">
                <a:schemeClr val="bg1">
                  <a:alpha val="1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3068960" y="0"/>
            <a:ext cx="2664296"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124744" y="4160912"/>
            <a:ext cx="2664296"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1772816" y="2216696"/>
            <a:ext cx="2664296"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明るい色の背景壁紙 (22) #5 - 1920x1200"/>
          <p:cNvPicPr>
            <a:picLocks noChangeAspect="1" noChangeArrowheads="1"/>
          </p:cNvPicPr>
          <p:nvPr/>
        </p:nvPicPr>
        <p:blipFill>
          <a:blip r:embed="rId3" cstate="print"/>
          <a:srcRect/>
          <a:stretch>
            <a:fillRect/>
          </a:stretch>
        </p:blipFill>
        <p:spPr bwMode="auto">
          <a:xfrm rot="5400000">
            <a:off x="-4750668" y="4750668"/>
            <a:ext cx="9906000" cy="404664"/>
          </a:xfrm>
          <a:prstGeom prst="rect">
            <a:avLst/>
          </a:prstGeom>
          <a:noFill/>
        </p:spPr>
      </p:pic>
      <p:sp>
        <p:nvSpPr>
          <p:cNvPr id="23" name="正方形/長方形 22"/>
          <p:cNvSpPr/>
          <p:nvPr/>
        </p:nvSpPr>
        <p:spPr>
          <a:xfrm>
            <a:off x="468550" y="190974"/>
            <a:ext cx="6269898" cy="861774"/>
          </a:xfrm>
          <a:prstGeom prst="rect">
            <a:avLst/>
          </a:prstGeom>
          <a:noFill/>
        </p:spPr>
        <p:txBody>
          <a:bodyPr vert="horz" wrap="square" lIns="91440" tIns="45720" rIns="91440" bIns="45720" anchor="ctr">
            <a:spAutoFit/>
          </a:bodyPr>
          <a:lstStyle/>
          <a:p>
            <a:r>
              <a:rPr lang="ja-JP" altLang="en-US"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lang="en-US" altLang="ja-JP"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3</a:t>
            </a:r>
            <a:r>
              <a:rPr lang="ja-JP" altLang="en-US"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回 </a:t>
            </a:r>
            <a:r>
              <a:rPr lang="en-US" altLang="ja-JP"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Ai-PAD</a:t>
            </a:r>
            <a:r>
              <a:rPr lang="ja-JP" altLang="en-US"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研究会　</a:t>
            </a:r>
            <a:endParaRPr lang="en-US" altLang="ja-JP"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en-US" altLang="ja-JP" sz="14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400" b="1" dirty="0" err="1" smtClean="0">
                <a:solidFill>
                  <a:srgbClr val="FF0000"/>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Ai</a:t>
            </a:r>
            <a:r>
              <a:rPr lang="en-US" altLang="ja-JP" sz="1400" b="1" dirty="0" err="1"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du</a:t>
            </a:r>
            <a:r>
              <a:rPr lang="en-US" altLang="ja-JP" sz="14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sz="1400" b="1" dirty="0" smtClean="0">
                <a:solidFill>
                  <a:srgbClr val="FF0000"/>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P</a:t>
            </a:r>
            <a:r>
              <a:rPr lang="en-US" altLang="ja-JP" sz="14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eripheral </a:t>
            </a:r>
            <a:r>
              <a:rPr lang="en-US" altLang="ja-JP" sz="1400" b="1" dirty="0" smtClean="0">
                <a:solidFill>
                  <a:srgbClr val="FF0000"/>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a:t>
            </a:r>
            <a:r>
              <a:rPr lang="en-US" altLang="ja-JP" sz="14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rtery </a:t>
            </a:r>
            <a:r>
              <a:rPr lang="en-US" altLang="ja-JP" sz="1400" b="1" dirty="0" smtClean="0">
                <a:solidFill>
                  <a:srgbClr val="FF0000"/>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D</a:t>
            </a:r>
            <a:r>
              <a:rPr lang="en-US" altLang="ja-JP" sz="14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isease</a:t>
            </a:r>
            <a:r>
              <a:rPr lang="ja-JP" altLang="en-US" sz="14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研究会）～会津末梢血管障害研究会～</a:t>
            </a:r>
            <a:endParaRPr lang="en-US" altLang="ja-JP" sz="14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563391" y="3611270"/>
            <a:ext cx="5025849" cy="261610"/>
          </a:xfrm>
          <a:prstGeom prst="rect">
            <a:avLst/>
          </a:prstGeom>
          <a:noFill/>
        </p:spPr>
        <p:txBody>
          <a:bodyPr wrap="squar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rPr>
              <a:t>「水利尿薬</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サムスカ錠</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適正使用情報」　大塚製薬（株）学術　早川　雄士</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55230" y="7939444"/>
            <a:ext cx="3557882" cy="253916"/>
          </a:xfrm>
          <a:prstGeom prst="rect">
            <a:avLst/>
          </a:prstGeom>
          <a:noFill/>
        </p:spPr>
        <p:txBody>
          <a:bodyPr wrap="square" rtlCol="0">
            <a:spAutoFit/>
          </a:bodyPr>
          <a:lstStyle/>
          <a:p>
            <a:r>
              <a:rPr lang="en-US" altLang="ja-JP" sz="1050" u="sng" dirty="0" smtClean="0">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16200000" scaled="1"/>
                  <a:tileRect/>
                </a:gradFill>
                <a:latin typeface="Meiryo UI" panose="020B0604030504040204" pitchFamily="50" charset="-128"/>
                <a:ea typeface="Meiryo UI" panose="020B0604030504040204" pitchFamily="50" charset="-128"/>
              </a:rPr>
              <a:t>※</a:t>
            </a:r>
            <a:r>
              <a:rPr lang="ja-JP" altLang="en-US" sz="1050" u="sng" dirty="0" smtClean="0">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16200000" scaled="1"/>
                  <a:tileRect/>
                </a:gradFill>
                <a:latin typeface="Meiryo UI" panose="020B0604030504040204" pitchFamily="50" charset="-128"/>
                <a:ea typeface="Meiryo UI" panose="020B0604030504040204" pitchFamily="50" charset="-128"/>
              </a:rPr>
              <a:t>当日は、ささやかながら軽食をご準備しております。</a:t>
            </a:r>
            <a:endParaRPr lang="zh-TW" altLang="en-US" sz="1050" u="sng" dirty="0" smtClean="0">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16200000" scaled="1"/>
                <a:tileRect/>
              </a:gradFill>
              <a:latin typeface="Meiryo UI" panose="020B0604030504040204" pitchFamily="50" charset="-128"/>
              <a:ea typeface="Meiryo UI" panose="020B0604030504040204" pitchFamily="50" charset="-128"/>
            </a:endParaRPr>
          </a:p>
        </p:txBody>
      </p:sp>
      <p:sp>
        <p:nvSpPr>
          <p:cNvPr id="56" name="正方形/長方形 55"/>
          <p:cNvSpPr/>
          <p:nvPr/>
        </p:nvSpPr>
        <p:spPr>
          <a:xfrm>
            <a:off x="504063" y="3251262"/>
            <a:ext cx="5940000" cy="288000"/>
          </a:xfrm>
          <a:prstGeom prst="rect">
            <a:avLst/>
          </a:prstGeom>
          <a:gradFill flip="none" rotWithShape="1">
            <a:gsLst>
              <a:gs pos="0">
                <a:srgbClr val="FF5B5B"/>
              </a:gs>
              <a:gs pos="36000">
                <a:srgbClr val="FF5B5B"/>
              </a:gs>
              <a:gs pos="85000">
                <a:srgbClr val="FFD1D1"/>
              </a:gs>
              <a:gs pos="100000">
                <a:srgbClr val="FFD1D1"/>
              </a:gs>
            </a:gsLst>
            <a:lin ang="0" scaled="1"/>
            <a:tileRect/>
          </a:gradFill>
          <a:ln>
            <a:noFill/>
          </a:ln>
          <a:effectLst>
            <a:outerShdw blurRad="38100" dist="50800" dir="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554752" y="3272156"/>
            <a:ext cx="889987" cy="261610"/>
          </a:xfrm>
          <a:prstGeom prst="rect">
            <a:avLst/>
          </a:prstGeom>
          <a:noFill/>
        </p:spPr>
        <p:txBody>
          <a:bodyPr wrap="none" rtlCol="0" anchor="ctr">
            <a:spAutoFit/>
          </a:bodyPr>
          <a:lstStyle/>
          <a:p>
            <a:r>
              <a:rPr lang="en-US" altLang="ja-JP" sz="1100" b="1" dirty="0" smtClean="0">
                <a:solidFill>
                  <a:prstClr val="white"/>
                </a:solidFill>
                <a:latin typeface="Meiryo UI" panose="020B0604030504040204" pitchFamily="50" charset="-128"/>
                <a:ea typeface="Meiryo UI" panose="020B0604030504040204" pitchFamily="50" charset="-128"/>
              </a:rPr>
              <a:t>〈</a:t>
            </a:r>
            <a:r>
              <a:rPr lang="ja-JP" altLang="en-US" sz="1100" b="1" dirty="0" smtClean="0">
                <a:solidFill>
                  <a:prstClr val="white"/>
                </a:solidFill>
                <a:latin typeface="Meiryo UI" panose="020B0604030504040204" pitchFamily="50" charset="-128"/>
                <a:ea typeface="Meiryo UI" panose="020B0604030504040204" pitchFamily="50" charset="-128"/>
              </a:rPr>
              <a:t>情報提供</a:t>
            </a:r>
            <a:r>
              <a:rPr lang="en-US" altLang="ja-JP" sz="1100" b="1" dirty="0" smtClean="0">
                <a:solidFill>
                  <a:prstClr val="white"/>
                </a:solidFill>
                <a:latin typeface="Meiryo UI" panose="020B0604030504040204" pitchFamily="50" charset="-128"/>
                <a:ea typeface="Meiryo UI" panose="020B0604030504040204" pitchFamily="50" charset="-128"/>
              </a:rPr>
              <a:t>〉</a:t>
            </a:r>
            <a:endParaRPr lang="ja-JP" altLang="en-US" sz="1100" b="1" dirty="0">
              <a:solidFill>
                <a:prstClr val="white"/>
              </a:solidFill>
              <a:latin typeface="Meiryo UI" panose="020B0604030504040204" pitchFamily="50" charset="-128"/>
              <a:ea typeface="Meiryo UI" panose="020B0604030504040204" pitchFamily="50" charset="-128"/>
            </a:endParaRPr>
          </a:p>
        </p:txBody>
      </p:sp>
      <p:sp>
        <p:nvSpPr>
          <p:cNvPr id="3" name="正方形/長方形 2"/>
          <p:cNvSpPr/>
          <p:nvPr/>
        </p:nvSpPr>
        <p:spPr>
          <a:xfrm>
            <a:off x="0" y="0"/>
            <a:ext cx="404664" cy="9906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627615" y="7217603"/>
            <a:ext cx="5301911" cy="33855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ja-JP" altLang="en-US" sz="1600" b="1" dirty="0">
                <a:ln/>
                <a:solidFill>
                  <a:srgbClr val="3333FF"/>
                </a:solidFill>
                <a:latin typeface="Meiryo UI" panose="020B0604030504040204" pitchFamily="50" charset="-128"/>
                <a:ea typeface="Meiryo UI" panose="020B0604030504040204" pitchFamily="50" charset="-128"/>
              </a:rPr>
              <a:t>「サモン療法が変える高齢者心不全治療」</a:t>
            </a:r>
            <a:r>
              <a:rPr lang="ja-JP" altLang="en-US" sz="1600" b="1" dirty="0" smtClean="0">
                <a:ln/>
                <a:solidFill>
                  <a:srgbClr val="3333FF"/>
                </a:solidFill>
                <a:latin typeface="Meiryo UI" panose="020B0604030504040204" pitchFamily="50" charset="-128"/>
                <a:ea typeface="Meiryo UI" panose="020B0604030504040204" pitchFamily="50" charset="-128"/>
              </a:rPr>
              <a:t>　　　</a:t>
            </a:r>
            <a:endParaRPr lang="en-US" altLang="ja-JP" sz="1600" b="1" dirty="0">
              <a:ln/>
              <a:solidFill>
                <a:srgbClr val="3333FF"/>
              </a:solidFill>
              <a:latin typeface="Meiryo UI" panose="020B0604030504040204" pitchFamily="50" charset="-128"/>
              <a:ea typeface="Meiryo UI" panose="020B0604030504040204" pitchFamily="50" charset="-128"/>
            </a:endParaRPr>
          </a:p>
        </p:txBody>
      </p:sp>
      <p:sp>
        <p:nvSpPr>
          <p:cNvPr id="8" name="AutoShape 24"/>
          <p:cNvSpPr>
            <a:spLocks noChangeArrowheads="1"/>
          </p:cNvSpPr>
          <p:nvPr/>
        </p:nvSpPr>
        <p:spPr bwMode="auto">
          <a:xfrm>
            <a:off x="563391" y="2813444"/>
            <a:ext cx="639527" cy="288925"/>
          </a:xfrm>
          <a:prstGeom prst="roundRect">
            <a:avLst>
              <a:gd name="adj" fmla="val 36000"/>
            </a:avLst>
          </a:prstGeom>
          <a:noFill/>
          <a:ln w="15875">
            <a:noFill/>
            <a:round/>
            <a:headEnd/>
            <a:tailEnd/>
          </a:ln>
        </p:spPr>
        <p:txBody>
          <a:bodyPr wrap="none" anchor="ctr"/>
          <a:lstStyle/>
          <a:p>
            <a:pPr algn="ctr"/>
            <a:r>
              <a:rPr lang="ja-JP" altLang="en-US" sz="1200" dirty="0">
                <a:solidFill>
                  <a:prstClr val="black"/>
                </a:solidFill>
                <a:latin typeface="Meiryo UI" panose="020B0604030504040204" pitchFamily="50" charset="-128"/>
                <a:ea typeface="Meiryo UI" panose="020B0604030504040204" pitchFamily="50" charset="-128"/>
              </a:rPr>
              <a:t>日　時</a:t>
            </a:r>
          </a:p>
        </p:txBody>
      </p:sp>
      <p:sp>
        <p:nvSpPr>
          <p:cNvPr id="11" name="テキスト ボックス 10"/>
          <p:cNvSpPr txBox="1"/>
          <p:nvPr/>
        </p:nvSpPr>
        <p:spPr>
          <a:xfrm>
            <a:off x="1370298" y="2752690"/>
            <a:ext cx="4074926" cy="400110"/>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rPr>
              <a:t>平成</a:t>
            </a:r>
            <a:r>
              <a:rPr lang="en-US" altLang="ja-JP" sz="1600" dirty="0">
                <a:solidFill>
                  <a:prstClr val="black"/>
                </a:solidFill>
                <a:latin typeface="Meiryo UI" panose="020B0604030504040204" pitchFamily="50" charset="-128"/>
                <a:ea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rPr>
              <a:t>年</a:t>
            </a:r>
            <a:r>
              <a:rPr lang="en-US" altLang="ja-JP" sz="2000" dirty="0">
                <a:solidFill>
                  <a:srgbClr val="FF0000"/>
                </a:solidFill>
                <a:latin typeface="Meiryo UI" panose="020B0604030504040204" pitchFamily="50" charset="-128"/>
                <a:ea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rPr>
              <a:t>月</a:t>
            </a:r>
            <a:r>
              <a:rPr lang="en-US" altLang="ja-JP" sz="2000" dirty="0">
                <a:solidFill>
                  <a:srgbClr val="FF0000"/>
                </a:solidFill>
                <a:latin typeface="Meiryo UI" panose="020B0604030504040204" pitchFamily="50" charset="-128"/>
                <a:ea typeface="Meiryo UI" panose="020B0604030504040204" pitchFamily="50" charset="-128"/>
              </a:rPr>
              <a:t>18</a:t>
            </a:r>
            <a:r>
              <a:rPr lang="ja-JP" altLang="en-US" sz="1600" dirty="0" smtClean="0">
                <a:solidFill>
                  <a:prstClr val="black"/>
                </a:solidFill>
                <a:latin typeface="Meiryo UI" panose="020B0604030504040204" pitchFamily="50" charset="-128"/>
                <a:ea typeface="Meiryo UI" panose="020B0604030504040204" pitchFamily="50" charset="-128"/>
              </a:rPr>
              <a:t>日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木</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19:00</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rPr>
              <a:t>20:50</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9" name="AutoShape 25"/>
          <p:cNvSpPr>
            <a:spLocks noChangeArrowheads="1"/>
          </p:cNvSpPr>
          <p:nvPr/>
        </p:nvSpPr>
        <p:spPr bwMode="auto">
          <a:xfrm>
            <a:off x="570853" y="2220883"/>
            <a:ext cx="639527" cy="288925"/>
          </a:xfrm>
          <a:prstGeom prst="roundRect">
            <a:avLst>
              <a:gd name="adj" fmla="val 36000"/>
            </a:avLst>
          </a:prstGeom>
          <a:noFill/>
          <a:ln w="15875">
            <a:noFill/>
            <a:round/>
            <a:headEnd/>
            <a:tailEnd/>
          </a:ln>
        </p:spPr>
        <p:txBody>
          <a:bodyPr wrap="none" anchor="ctr"/>
          <a:lstStyle/>
          <a:p>
            <a:pPr algn="ctr"/>
            <a:r>
              <a:rPr lang="ja-JP" altLang="en-US" sz="1200" dirty="0">
                <a:solidFill>
                  <a:prstClr val="black"/>
                </a:solidFill>
                <a:latin typeface="Meiryo UI" panose="020B0604030504040204" pitchFamily="50" charset="-128"/>
                <a:ea typeface="Meiryo UI" panose="020B0604030504040204" pitchFamily="50" charset="-128"/>
              </a:rPr>
              <a:t>会　場</a:t>
            </a:r>
          </a:p>
        </p:txBody>
      </p:sp>
      <p:sp>
        <p:nvSpPr>
          <p:cNvPr id="10" name="テキスト ボックス 9"/>
          <p:cNvSpPr txBox="1"/>
          <p:nvPr/>
        </p:nvSpPr>
        <p:spPr>
          <a:xfrm>
            <a:off x="1370298" y="2181477"/>
            <a:ext cx="4800136" cy="338554"/>
          </a:xfrm>
          <a:prstGeom prst="rect">
            <a:avLst/>
          </a:prstGeom>
          <a:noFill/>
        </p:spPr>
        <p:txBody>
          <a:bodyPr wrap="square" rtlCol="0">
            <a:spAutoFit/>
          </a:bodyPr>
          <a:lstStyle/>
          <a:p>
            <a:r>
              <a:rPr lang="ja-JP" altLang="en-US" sz="16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会津中央病院</a:t>
            </a:r>
            <a:r>
              <a:rPr lang="ja-JP" altLang="en-US" sz="1600" dirty="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　</a:t>
            </a:r>
            <a:r>
              <a:rPr lang="ja-JP" altLang="en-US" sz="16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イーストセンター</a:t>
            </a:r>
            <a:r>
              <a:rPr lang="en-US" altLang="ja-JP" sz="16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5</a:t>
            </a:r>
            <a:r>
              <a:rPr lang="ja-JP" altLang="en-US" sz="16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階</a:t>
            </a:r>
            <a:r>
              <a:rPr lang="ja-JP" altLang="en-US" sz="11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（病院地図は裏面に記載）</a:t>
            </a:r>
            <a:endParaRPr lang="en-US" altLang="ja-JP" sz="11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743695" y="2457101"/>
            <a:ext cx="4866063" cy="276999"/>
          </a:xfrm>
          <a:prstGeom prst="rect">
            <a:avLst/>
          </a:prstGeom>
          <a:noFill/>
        </p:spPr>
        <p:txBody>
          <a:bodyPr wrap="square" rtlCol="0">
            <a:spAutoFit/>
          </a:bodyPr>
          <a:lstStyle/>
          <a:p>
            <a:r>
              <a:rPr lang="en-US" altLang="ja-JP" sz="12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TEL</a:t>
            </a:r>
            <a:r>
              <a:rPr lang="ja-JP" altLang="en-US" sz="12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　</a:t>
            </a:r>
            <a:r>
              <a:rPr lang="en-US" altLang="ja-JP" sz="12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0242-25-1515</a:t>
            </a:r>
          </a:p>
        </p:txBody>
      </p:sp>
      <p:sp>
        <p:nvSpPr>
          <p:cNvPr id="36" name="テキスト ボックス 35"/>
          <p:cNvSpPr txBox="1"/>
          <p:nvPr/>
        </p:nvSpPr>
        <p:spPr>
          <a:xfrm>
            <a:off x="421236" y="1064568"/>
            <a:ext cx="6364526" cy="1015663"/>
          </a:xfrm>
          <a:prstGeom prst="rect">
            <a:avLst/>
          </a:prstGeom>
          <a:noFill/>
        </p:spPr>
        <p:txBody>
          <a:bodyPr wrap="square" rtlCol="0">
            <a:spAutoFit/>
          </a:bodyPr>
          <a:lstStyle/>
          <a:p>
            <a:r>
              <a:rPr lang="ja-JP" altLang="en-US"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第</a:t>
            </a:r>
            <a:r>
              <a:rPr lang="en-US" altLang="ja-JP" sz="1000" dirty="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3</a:t>
            </a:r>
            <a:r>
              <a:rPr lang="ja-JP" altLang="en-US"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回</a:t>
            </a:r>
            <a:r>
              <a:rPr lang="en-US" altLang="ja-JP"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Ai PAD</a:t>
            </a:r>
            <a:r>
              <a:rPr lang="ja-JP" altLang="en-US"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研究会のご案内を差し上げます。この会は</a:t>
            </a:r>
            <a:r>
              <a:rPr lang="ja-JP" altLang="en-US" sz="1000" dirty="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末梢血管障害について</a:t>
            </a:r>
            <a:r>
              <a:rPr lang="ja-JP" altLang="en-US"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医師のみならず、コメディカルの方々も一緒に勉強していきましょうという趣旨で開催致します。高齢化とともに動脈硬化を基盤とした末梢血管障害は増加しますが、糖尿病や腎機能障害もその進行に大きく関係してきます。また、特に下肢の動脈に問題があると</a:t>
            </a:r>
            <a:r>
              <a:rPr lang="en-US" altLang="ja-JP"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ADL</a:t>
            </a:r>
            <a:r>
              <a:rPr lang="ja-JP" altLang="en-US"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は極端に悪化して、ますます生活習慣病を進めることとなります。この研究会では、早期発見に有効な超音波や</a:t>
            </a:r>
            <a:r>
              <a:rPr lang="en-US" altLang="ja-JP"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CT</a:t>
            </a:r>
            <a:r>
              <a:rPr lang="ja-JP" altLang="en-US"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を使った診断、糖尿病合併例、腎機能障害合併例の血管障害をどうするかなど、施設、職種を越えてみんなで話し合って勉強することを目的としておりますので、皆様のご参加をお待ち申し上げております。</a:t>
            </a:r>
            <a:endParaRPr lang="en-US" altLang="ja-JP" sz="10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505622" y="6908749"/>
            <a:ext cx="6151801" cy="276999"/>
          </a:xfrm>
          <a:prstGeom prst="rect">
            <a:avLst/>
          </a:prstGeom>
          <a:noFill/>
        </p:spPr>
        <p:txBody>
          <a:bodyPr wrap="square" rtlCol="0">
            <a:spAutoFit/>
          </a:bodyPr>
          <a:lstStyle/>
          <a:p>
            <a:pPr>
              <a:defRPr/>
            </a:pPr>
            <a:r>
              <a:rPr lang="ja-JP" altLang="en-US" sz="1200" dirty="0" smtClean="0">
                <a:solidFill>
                  <a:prstClr val="black"/>
                </a:solidFill>
                <a:latin typeface="Meiryo UI" panose="020B0604030504040204" pitchFamily="50" charset="-128"/>
                <a:ea typeface="Meiryo UI" panose="020B0604030504040204" pitchFamily="50" charset="-128"/>
              </a:rPr>
              <a:t>｜座長｜　</a:t>
            </a:r>
            <a:r>
              <a:rPr lang="ja-JP" altLang="en-US" sz="1200" dirty="0">
                <a:solidFill>
                  <a:prstClr val="black"/>
                </a:solidFill>
                <a:latin typeface="Meiryo UI" panose="020B0604030504040204" pitchFamily="50" charset="-128"/>
                <a:ea typeface="Meiryo UI" panose="020B0604030504040204" pitchFamily="50" charset="-128"/>
              </a:rPr>
              <a:t>会津西病院　循環器内科　</a:t>
            </a:r>
            <a:r>
              <a:rPr lang="ja-JP" altLang="en-US" sz="1200" dirty="0" smtClean="0">
                <a:solidFill>
                  <a:prstClr val="black"/>
                </a:solidFill>
                <a:latin typeface="Meiryo UI" panose="020B0604030504040204" pitchFamily="50" charset="-128"/>
                <a:ea typeface="Meiryo UI" panose="020B0604030504040204" pitchFamily="50" charset="-128"/>
              </a:rPr>
              <a:t>科長　</a:t>
            </a:r>
            <a:r>
              <a:rPr lang="ja-JP" altLang="en-US" sz="1200" b="1" dirty="0" smtClean="0">
                <a:solidFill>
                  <a:prstClr val="black"/>
                </a:solidFill>
                <a:latin typeface="Meiryo UI" panose="020B0604030504040204" pitchFamily="50" charset="-128"/>
                <a:ea typeface="Meiryo UI" panose="020B0604030504040204" pitchFamily="50" charset="-128"/>
              </a:rPr>
              <a:t>大原 </a:t>
            </a:r>
            <a:r>
              <a:rPr lang="ja-JP" altLang="en-US" sz="1200" b="1" dirty="0">
                <a:solidFill>
                  <a:prstClr val="black"/>
                </a:solidFill>
                <a:latin typeface="Meiryo UI" panose="020B0604030504040204" pitchFamily="50" charset="-128"/>
                <a:ea typeface="Meiryo UI" panose="020B0604030504040204" pitchFamily="50" charset="-128"/>
              </a:rPr>
              <a:t>直人</a:t>
            </a:r>
            <a:r>
              <a:rPr lang="ja-JP" altLang="en-US" sz="1200" dirty="0">
                <a:solidFill>
                  <a:prstClr val="black"/>
                </a:solidFill>
                <a:latin typeface="Meiryo UI" panose="020B0604030504040204" pitchFamily="50" charset="-128"/>
                <a:ea typeface="Meiryo UI" panose="020B0604030504040204" pitchFamily="50" charset="-128"/>
              </a:rPr>
              <a:t>　先生</a:t>
            </a:r>
            <a:r>
              <a:rPr lang="ja-JP" altLang="en-US" sz="1200" dirty="0" smtClean="0">
                <a:solidFill>
                  <a:prstClr val="black"/>
                </a:solidFill>
                <a:latin typeface="Meiryo UI" panose="020B0604030504040204" pitchFamily="50" charset="-128"/>
                <a:ea typeface="Meiryo UI" panose="020B0604030504040204" pitchFamily="50" charset="-128"/>
                <a:cs typeface="メイリオ" pitchFamily="50" charset="-128"/>
              </a:rPr>
              <a:t>　　　　　　　　　　　　</a:t>
            </a:r>
            <a:endParaRPr lang="zh-TW" altLang="en-US" sz="1200" dirty="0" smtClean="0">
              <a:solidFill>
                <a:prstClr val="black"/>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502835" y="7628329"/>
            <a:ext cx="6151801" cy="276999"/>
          </a:xfrm>
          <a:prstGeom prst="rect">
            <a:avLst/>
          </a:prstGeom>
          <a:noFill/>
        </p:spPr>
        <p:txBody>
          <a:bodyPr wrap="square" rtlCol="0">
            <a:spAutoFit/>
          </a:bodyPr>
          <a:lstStyle/>
          <a:p>
            <a:pPr>
              <a:defRPr/>
            </a:pPr>
            <a:r>
              <a:rPr lang="ja-JP" altLang="en-US" sz="1200" dirty="0" smtClean="0">
                <a:solidFill>
                  <a:prstClr val="black"/>
                </a:solidFill>
                <a:latin typeface="Meiryo UI" panose="020B0604030504040204" pitchFamily="50" charset="-128"/>
                <a:ea typeface="Meiryo UI" panose="020B0604030504040204" pitchFamily="50" charset="-128"/>
              </a:rPr>
              <a:t>｜演者｜　</a:t>
            </a:r>
            <a:r>
              <a:rPr lang="zh-CN" altLang="en-US" sz="1200" dirty="0">
                <a:solidFill>
                  <a:prstClr val="black"/>
                </a:solidFill>
                <a:latin typeface="Meiryo UI" panose="020B0604030504040204" pitchFamily="50" charset="-128"/>
                <a:ea typeface="Meiryo UI" panose="020B0604030504040204" pitchFamily="50" charset="-128"/>
              </a:rPr>
              <a:t>聖隷横浜病院　総合内科　部長　</a:t>
            </a:r>
            <a:r>
              <a:rPr lang="zh-CN" altLang="en-US" sz="1200" b="1" dirty="0">
                <a:solidFill>
                  <a:prstClr val="black"/>
                </a:solidFill>
                <a:latin typeface="Meiryo UI" panose="020B0604030504040204" pitchFamily="50" charset="-128"/>
                <a:ea typeface="Meiryo UI" panose="020B0604030504040204" pitchFamily="50" charset="-128"/>
              </a:rPr>
              <a:t>内田　英二</a:t>
            </a:r>
            <a:r>
              <a:rPr lang="zh-CN" altLang="en-US" sz="1200" dirty="0">
                <a:solidFill>
                  <a:prstClr val="black"/>
                </a:solidFill>
                <a:latin typeface="Meiryo UI" panose="020B0604030504040204" pitchFamily="50" charset="-128"/>
                <a:ea typeface="Meiryo UI" panose="020B0604030504040204" pitchFamily="50" charset="-128"/>
              </a:rPr>
              <a:t>　先生</a:t>
            </a:r>
            <a:r>
              <a:rPr lang="ja-JP" altLang="en-US" sz="1200" dirty="0" smtClean="0">
                <a:solidFill>
                  <a:prstClr val="black"/>
                </a:solidFill>
                <a:latin typeface="Meiryo UI" panose="020B0604030504040204" pitchFamily="50" charset="-128"/>
                <a:ea typeface="Meiryo UI" panose="020B0604030504040204" pitchFamily="50" charset="-128"/>
                <a:cs typeface="メイリオ" pitchFamily="50" charset="-128"/>
              </a:rPr>
              <a:t>　　　　　　　　　　　　</a:t>
            </a:r>
            <a:endParaRPr lang="zh-TW" altLang="en-US" sz="1200" dirty="0" smtClean="0">
              <a:solidFill>
                <a:prstClr val="black"/>
              </a:solidFill>
              <a:latin typeface="Meiryo UI" panose="020B0604030504040204" pitchFamily="50" charset="-128"/>
              <a:ea typeface="Meiryo UI" panose="020B0604030504040204" pitchFamily="50" charset="-128"/>
            </a:endParaRPr>
          </a:p>
        </p:txBody>
      </p:sp>
      <p:sp>
        <p:nvSpPr>
          <p:cNvPr id="55" name="AutoShape 62"/>
          <p:cNvSpPr>
            <a:spLocks noChangeArrowheads="1"/>
          </p:cNvSpPr>
          <p:nvPr/>
        </p:nvSpPr>
        <p:spPr bwMode="auto">
          <a:xfrm>
            <a:off x="468550" y="8951366"/>
            <a:ext cx="6269898" cy="466130"/>
          </a:xfrm>
          <a:prstGeom prst="roundRect">
            <a:avLst>
              <a:gd name="adj" fmla="val 2927"/>
            </a:avLst>
          </a:prstGeom>
          <a:solidFill>
            <a:srgbClr val="FFFFFF">
              <a:alpha val="50000"/>
            </a:srgbClr>
          </a:solidFill>
          <a:ln w="3175">
            <a:solidFill>
              <a:schemeClr val="tx1"/>
            </a:solidFill>
            <a:round/>
            <a:headEnd/>
            <a:tailEnd/>
          </a:ln>
        </p:spPr>
        <p:txBody>
          <a:bodyPr wrap="square">
            <a:spAutoFit/>
          </a:bodyPr>
          <a:lstStyle/>
          <a:p>
            <a:pPr>
              <a:defRPr/>
            </a:pPr>
            <a:r>
              <a:rPr lang="ja-JP" altLang="en-US" sz="800" dirty="0">
                <a:solidFill>
                  <a:prstClr val="black"/>
                </a:solidFill>
                <a:latin typeface="Meiryo UI" panose="020B0604030504040204" pitchFamily="50" charset="-128"/>
                <a:ea typeface="Meiryo UI" panose="020B0604030504040204" pitchFamily="50" charset="-128"/>
              </a:rPr>
              <a:t>当日は、ご参加頂いた確認の</a:t>
            </a:r>
            <a:r>
              <a:rPr lang="ja-JP" altLang="en-US" sz="800" dirty="0" smtClean="0">
                <a:solidFill>
                  <a:prstClr val="black"/>
                </a:solidFill>
                <a:latin typeface="Meiryo UI" panose="020B0604030504040204" pitchFamily="50" charset="-128"/>
                <a:ea typeface="Meiryo UI" panose="020B0604030504040204" pitchFamily="50" charset="-128"/>
              </a:rPr>
              <a:t>為、  施設名</a:t>
            </a:r>
            <a:r>
              <a:rPr lang="ja-JP" altLang="en-US" sz="800" dirty="0">
                <a:solidFill>
                  <a:prstClr val="black"/>
                </a:solidFill>
                <a:latin typeface="Meiryo UI" panose="020B0604030504040204" pitchFamily="50" charset="-128"/>
                <a:ea typeface="Meiryo UI" panose="020B0604030504040204" pitchFamily="50" charset="-128"/>
              </a:rPr>
              <a:t>、氏名のご記帳をお願い申し上げます</a:t>
            </a:r>
            <a:r>
              <a:rPr lang="ja-JP" altLang="en-US" sz="800" dirty="0" smtClean="0">
                <a:solidFill>
                  <a:prstClr val="black"/>
                </a:solidFill>
                <a:latin typeface="Meiryo UI" panose="020B0604030504040204" pitchFamily="50" charset="-128"/>
                <a:ea typeface="Meiryo UI" panose="020B0604030504040204" pitchFamily="50" charset="-128"/>
              </a:rPr>
              <a:t>。  ご提供</a:t>
            </a:r>
            <a:r>
              <a:rPr lang="ja-JP" altLang="en-US" sz="800" dirty="0">
                <a:solidFill>
                  <a:prstClr val="black"/>
                </a:solidFill>
                <a:latin typeface="Meiryo UI" panose="020B0604030504040204" pitchFamily="50" charset="-128"/>
                <a:ea typeface="Meiryo UI" panose="020B0604030504040204" pitchFamily="50" charset="-128"/>
              </a:rPr>
              <a:t>頂きました個人情報は、講演会のご出席者の確認と連絡のために使用します。個人情報は、主催関係者及び業務委託先を除く第三者に開示・提供することはありません。個人情報は、弊社の個人情報保護方針に基づき安全かつ適切に管理いたします</a:t>
            </a:r>
            <a:r>
              <a:rPr lang="ja-JP" altLang="en-US" sz="800" dirty="0" smtClean="0">
                <a:solidFill>
                  <a:prstClr val="black"/>
                </a:solidFill>
                <a:latin typeface="Meiryo UI" panose="020B0604030504040204" pitchFamily="50" charset="-128"/>
                <a:ea typeface="Meiryo UI" panose="020B0604030504040204" pitchFamily="50" charset="-128"/>
              </a:rPr>
              <a:t>。</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57" name="テキスト ボックス 28"/>
          <p:cNvSpPr txBox="1"/>
          <p:nvPr/>
        </p:nvSpPr>
        <p:spPr>
          <a:xfrm>
            <a:off x="677399" y="9532518"/>
            <a:ext cx="5493035"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50" dirty="0" smtClean="0">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16200000" scaled="1"/>
                  <a:tileRect/>
                </a:gradFill>
                <a:latin typeface="Meiryo UI" panose="020B0604030504040204" pitchFamily="50" charset="-128"/>
                <a:ea typeface="Meiryo UI" panose="020B0604030504040204" pitchFamily="50" charset="-128"/>
              </a:rPr>
              <a:t>共催：会津薬剤師会　</a:t>
            </a:r>
            <a:r>
              <a:rPr lang="zh-TW" altLang="en-US" sz="1050" dirty="0" smtClean="0">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16200000" scaled="1"/>
                  <a:tileRect/>
                </a:gradFill>
                <a:latin typeface="Meiryo UI" panose="020B0604030504040204" pitchFamily="50" charset="-128"/>
                <a:ea typeface="Meiryo UI" panose="020B0604030504040204" pitchFamily="50" charset="-128"/>
              </a:rPr>
              <a:t>福島県</a:t>
            </a:r>
            <a:r>
              <a:rPr lang="zh-TW" altLang="en-US" sz="1050" dirty="0">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16200000" scaled="1"/>
                  <a:tileRect/>
                </a:gradFill>
                <a:latin typeface="Meiryo UI" panose="020B0604030504040204" pitchFamily="50" charset="-128"/>
                <a:ea typeface="Meiryo UI" panose="020B0604030504040204" pitchFamily="50" charset="-128"/>
              </a:rPr>
              <a:t>臨床検査</a:t>
            </a:r>
            <a:r>
              <a:rPr lang="zh-TW" altLang="en-US" sz="1050" dirty="0" smtClean="0">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16200000" scaled="1"/>
                  <a:tileRect/>
                </a:gradFill>
                <a:latin typeface="Meiryo UI" panose="020B0604030504040204" pitchFamily="50" charset="-128"/>
                <a:ea typeface="Meiryo UI" panose="020B0604030504040204" pitchFamily="50" charset="-128"/>
              </a:rPr>
              <a:t>技師会</a:t>
            </a:r>
            <a:r>
              <a:rPr lang="ja-JP" altLang="en-US" sz="1050" dirty="0" smtClean="0">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16200000" scaled="1"/>
                  <a:tileRect/>
                </a:gradFill>
                <a:latin typeface="Meiryo UI" panose="020B0604030504040204" pitchFamily="50" charset="-128"/>
                <a:ea typeface="Meiryo UI" panose="020B0604030504040204" pitchFamily="50" charset="-128"/>
              </a:rPr>
              <a:t>　大塚製薬株式会社</a:t>
            </a:r>
            <a:endParaRPr lang="en-US" altLang="ja-JP" sz="1050" dirty="0" smtClean="0">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16200000" scaled="1"/>
                <a:tileRect/>
              </a:gradFill>
              <a:latin typeface="Meiryo UI" panose="020B0604030504040204" pitchFamily="50" charset="-128"/>
              <a:ea typeface="Meiryo UI" panose="020B0604030504040204" pitchFamily="50" charset="-128"/>
            </a:endParaRPr>
          </a:p>
        </p:txBody>
      </p:sp>
      <p:sp>
        <p:nvSpPr>
          <p:cNvPr id="59" name="正方形/長方形 58"/>
          <p:cNvSpPr/>
          <p:nvPr/>
        </p:nvSpPr>
        <p:spPr>
          <a:xfrm>
            <a:off x="460021" y="8369021"/>
            <a:ext cx="5469505" cy="338554"/>
          </a:xfrm>
          <a:prstGeom prst="rect">
            <a:avLst/>
          </a:prstGeom>
        </p:spPr>
        <p:txBody>
          <a:bodyPr wrap="square">
            <a:spAutoFit/>
          </a:bodyPr>
          <a:lstStyle/>
          <a:p>
            <a:r>
              <a:rPr lang="en-US" altLang="ja-JP" sz="800" dirty="0" smtClean="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日本薬剤師研修センター研修講座</a:t>
            </a:r>
            <a:r>
              <a:rPr lang="en-US" altLang="ja-JP" sz="800" dirty="0" smtClean="0">
                <a:solidFill>
                  <a:prstClr val="black"/>
                </a:solidFill>
                <a:latin typeface="Meiryo UI" panose="020B0604030504040204" pitchFamily="50" charset="-128"/>
                <a:ea typeface="Meiryo UI" panose="020B0604030504040204" pitchFamily="50" charset="-128"/>
              </a:rPr>
              <a:t>【1.0</a:t>
            </a:r>
            <a:r>
              <a:rPr lang="ja-JP" altLang="en-US" sz="800" dirty="0" smtClean="0">
                <a:solidFill>
                  <a:prstClr val="black"/>
                </a:solidFill>
                <a:latin typeface="Meiryo UI" panose="020B0604030504040204" pitchFamily="50" charset="-128"/>
                <a:ea typeface="Meiryo UI" panose="020B0604030504040204" pitchFamily="50" charset="-128"/>
              </a:rPr>
              <a:t>単位</a:t>
            </a:r>
            <a:r>
              <a:rPr lang="en-US" altLang="ja-JP" sz="800" dirty="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の認定を受けております</a:t>
            </a:r>
            <a:r>
              <a:rPr lang="ja-JP" altLang="en-US" sz="800" dirty="0" smtClean="0">
                <a:solidFill>
                  <a:prstClr val="black"/>
                </a:solidFill>
                <a:latin typeface="Meiryo UI" panose="020B0604030504040204" pitchFamily="50" charset="-128"/>
                <a:ea typeface="Meiryo UI" panose="020B0604030504040204" pitchFamily="50" charset="-128"/>
              </a:rPr>
              <a:t>。</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en-US" altLang="ja-JP" sz="800" dirty="0" smtClean="0">
                <a:solidFill>
                  <a:prstClr val="black"/>
                </a:solidFill>
                <a:latin typeface="Meiryo UI" panose="020B0604030504040204" pitchFamily="50" charset="-128"/>
                <a:ea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rPr>
              <a:t>日臨技生涯教育専門点</a:t>
            </a:r>
            <a:r>
              <a:rPr lang="en-US" altLang="ja-JP" sz="800" dirty="0">
                <a:solidFill>
                  <a:prstClr val="black"/>
                </a:solidFill>
                <a:latin typeface="Meiryo UI" panose="020B0604030504040204" pitchFamily="50" charset="-128"/>
                <a:ea typeface="Meiryo UI" panose="020B0604030504040204" pitchFamily="50" charset="-128"/>
              </a:rPr>
              <a:t>20</a:t>
            </a:r>
            <a:r>
              <a:rPr lang="ja-JP" altLang="en-US" sz="800" dirty="0" smtClean="0">
                <a:solidFill>
                  <a:prstClr val="black"/>
                </a:solidFill>
                <a:latin typeface="Meiryo UI" panose="020B0604030504040204" pitchFamily="50" charset="-128"/>
                <a:ea typeface="Meiryo UI" panose="020B0604030504040204" pitchFamily="50" charset="-128"/>
              </a:rPr>
              <a:t>点の対象となります。</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504063" y="4099969"/>
            <a:ext cx="5940000" cy="288000"/>
          </a:xfrm>
          <a:prstGeom prst="rect">
            <a:avLst/>
          </a:prstGeom>
          <a:gradFill flip="none" rotWithShape="1">
            <a:gsLst>
              <a:gs pos="0">
                <a:srgbClr val="FF5B5B"/>
              </a:gs>
              <a:gs pos="36000">
                <a:srgbClr val="FF5B5B"/>
              </a:gs>
              <a:gs pos="85000">
                <a:srgbClr val="FFD1D1"/>
              </a:gs>
              <a:gs pos="100000">
                <a:srgbClr val="FFD1D1"/>
              </a:gs>
            </a:gsLst>
            <a:lin ang="0" scaled="1"/>
            <a:tileRect/>
          </a:gradFill>
          <a:ln>
            <a:noFill/>
          </a:ln>
          <a:effectLst>
            <a:outerShdw blurRad="38100" dist="50800" dir="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514794" y="6538340"/>
            <a:ext cx="5940000" cy="288000"/>
          </a:xfrm>
          <a:prstGeom prst="rect">
            <a:avLst/>
          </a:prstGeom>
          <a:gradFill flip="none" rotWithShape="1">
            <a:gsLst>
              <a:gs pos="0">
                <a:srgbClr val="FF5B5B"/>
              </a:gs>
              <a:gs pos="36000">
                <a:srgbClr val="FF5B5B"/>
              </a:gs>
              <a:gs pos="85000">
                <a:srgbClr val="FFD1D1"/>
              </a:gs>
              <a:gs pos="100000">
                <a:srgbClr val="FFD1D1"/>
              </a:gs>
            </a:gsLst>
            <a:lin ang="0" scaled="1"/>
            <a:tileRect/>
          </a:gradFill>
          <a:ln>
            <a:noFill/>
          </a:ln>
          <a:effectLst>
            <a:outerShdw blurRad="38100" dist="50800" dir="12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60021" y="4125262"/>
            <a:ext cx="5940277" cy="261610"/>
          </a:xfrm>
          <a:prstGeom prst="rect">
            <a:avLst/>
          </a:prstGeom>
          <a:noFill/>
        </p:spPr>
        <p:txBody>
          <a:bodyPr wrap="square" rtlCol="0" anchor="ctr">
            <a:spAutoFit/>
          </a:bodyPr>
          <a:lstStyle/>
          <a:p>
            <a:r>
              <a:rPr lang="ja-JP" altLang="en-US" sz="1100" b="1" dirty="0" smtClean="0">
                <a:solidFill>
                  <a:prstClr val="white"/>
                </a:solidFill>
                <a:latin typeface="Meiryo UI" panose="020B0604030504040204" pitchFamily="50" charset="-128"/>
                <a:ea typeface="Meiryo UI" panose="020B0604030504040204" pitchFamily="50" charset="-128"/>
              </a:rPr>
              <a:t>　</a:t>
            </a:r>
            <a:r>
              <a:rPr lang="en-US" altLang="ja-JP" sz="1100" b="1" dirty="0" smtClean="0">
                <a:solidFill>
                  <a:prstClr val="white"/>
                </a:solidFill>
                <a:latin typeface="Meiryo UI" panose="020B0604030504040204" pitchFamily="50" charset="-128"/>
                <a:ea typeface="Meiryo UI" panose="020B0604030504040204" pitchFamily="50" charset="-128"/>
              </a:rPr>
              <a:t>〈</a:t>
            </a:r>
            <a:r>
              <a:rPr lang="ja-JP" altLang="en-US" sz="1100" b="1" dirty="0" smtClean="0">
                <a:solidFill>
                  <a:prstClr val="white"/>
                </a:solidFill>
                <a:latin typeface="Meiryo UI" panose="020B0604030504040204" pitchFamily="50" charset="-128"/>
                <a:ea typeface="Meiryo UI" panose="020B0604030504040204" pitchFamily="50" charset="-128"/>
              </a:rPr>
              <a:t>第</a:t>
            </a:r>
            <a:r>
              <a:rPr lang="en-US" altLang="ja-JP" sz="1100" b="1" dirty="0" smtClean="0">
                <a:solidFill>
                  <a:prstClr val="white"/>
                </a:solidFill>
                <a:latin typeface="Meiryo UI" panose="020B0604030504040204" pitchFamily="50" charset="-128"/>
                <a:ea typeface="Meiryo UI" panose="020B0604030504040204" pitchFamily="50" charset="-128"/>
              </a:rPr>
              <a:t>1</a:t>
            </a:r>
            <a:r>
              <a:rPr lang="ja-JP" altLang="en-US" sz="1100" b="1" dirty="0" smtClean="0">
                <a:solidFill>
                  <a:prstClr val="white"/>
                </a:solidFill>
                <a:latin typeface="Meiryo UI" panose="020B0604030504040204" pitchFamily="50" charset="-128"/>
                <a:ea typeface="Meiryo UI" panose="020B0604030504040204" pitchFamily="50" charset="-128"/>
              </a:rPr>
              <a:t>部</a:t>
            </a:r>
            <a:r>
              <a:rPr lang="en-US" altLang="ja-JP" sz="1100" b="1" dirty="0" smtClean="0">
                <a:solidFill>
                  <a:prstClr val="white"/>
                </a:solidFill>
                <a:latin typeface="Meiryo UI" panose="020B0604030504040204" pitchFamily="50" charset="-128"/>
                <a:ea typeface="Meiryo UI" panose="020B0604030504040204" pitchFamily="50" charset="-128"/>
              </a:rPr>
              <a:t>〉</a:t>
            </a:r>
            <a:r>
              <a:rPr lang="ja-JP" altLang="en-US" sz="1100" b="1" dirty="0" smtClean="0">
                <a:solidFill>
                  <a:prstClr val="white"/>
                </a:solidFill>
                <a:latin typeface="Meiryo UI" panose="020B0604030504040204" pitchFamily="50" charset="-128"/>
                <a:ea typeface="Meiryo UI" panose="020B0604030504040204" pitchFamily="50" charset="-128"/>
              </a:rPr>
              <a:t>　</a:t>
            </a:r>
            <a:r>
              <a:rPr lang="ja-JP" altLang="en-US" sz="1100" b="1" dirty="0">
                <a:solidFill>
                  <a:prstClr val="white"/>
                </a:solidFill>
                <a:latin typeface="Meiryo UI" panose="020B0604030504040204" pitchFamily="50" charset="-128"/>
                <a:ea typeface="Meiryo UI" panose="020B0604030504040204" pitchFamily="50" charset="-128"/>
              </a:rPr>
              <a:t>　</a:t>
            </a:r>
            <a:r>
              <a:rPr lang="ja-JP" altLang="en-US" sz="1100" b="1" dirty="0" smtClean="0">
                <a:solidFill>
                  <a:prstClr val="white"/>
                </a:solidFill>
                <a:latin typeface="Meiryo UI" panose="020B0604030504040204" pitchFamily="50" charset="-128"/>
                <a:ea typeface="Meiryo UI" panose="020B0604030504040204" pitchFamily="50" charset="-128"/>
              </a:rPr>
              <a:t>　　　　　　　　</a:t>
            </a:r>
            <a:r>
              <a:rPr lang="en-US" altLang="ja-JP" sz="1100" b="1" dirty="0" smtClean="0">
                <a:solidFill>
                  <a:prstClr val="white"/>
                </a:solidFill>
                <a:latin typeface="Meiryo UI" panose="020B0604030504040204" pitchFamily="50" charset="-128"/>
                <a:ea typeface="Meiryo UI" panose="020B0604030504040204" pitchFamily="50" charset="-128"/>
              </a:rPr>
              <a:t>19:10</a:t>
            </a:r>
            <a:r>
              <a:rPr lang="ja-JP" altLang="en-US" sz="1100" b="1" dirty="0" smtClean="0">
                <a:solidFill>
                  <a:prstClr val="white"/>
                </a:solidFill>
                <a:latin typeface="Meiryo UI" panose="020B0604030504040204" pitchFamily="50" charset="-128"/>
                <a:ea typeface="Meiryo UI" panose="020B0604030504040204" pitchFamily="50" charset="-128"/>
              </a:rPr>
              <a:t>～</a:t>
            </a:r>
            <a:r>
              <a:rPr lang="en-US" altLang="ja-JP" sz="1100" b="1" dirty="0" smtClean="0">
                <a:solidFill>
                  <a:prstClr val="white"/>
                </a:solidFill>
                <a:latin typeface="Meiryo UI" panose="020B0604030504040204" pitchFamily="50" charset="-128"/>
                <a:ea typeface="Meiryo UI" panose="020B0604030504040204" pitchFamily="50" charset="-128"/>
              </a:rPr>
              <a:t>19:50</a:t>
            </a:r>
            <a:r>
              <a:rPr lang="ja-JP" altLang="en-US" sz="1100" b="1" dirty="0" smtClean="0">
                <a:solidFill>
                  <a:prstClr val="white"/>
                </a:solidFill>
                <a:latin typeface="Meiryo UI" panose="020B0604030504040204" pitchFamily="50" charset="-128"/>
                <a:ea typeface="Meiryo UI" panose="020B0604030504040204" pitchFamily="50" charset="-128"/>
              </a:rPr>
              <a:t>　　　</a:t>
            </a:r>
            <a:r>
              <a:rPr lang="ja-JP" altLang="en-US" sz="1100" b="1" dirty="0">
                <a:solidFill>
                  <a:prstClr val="white"/>
                </a:solidFill>
                <a:latin typeface="Meiryo UI" panose="020B0604030504040204" pitchFamily="50" charset="-128"/>
                <a:ea typeface="Meiryo UI" panose="020B0604030504040204" pitchFamily="50" charset="-128"/>
              </a:rPr>
              <a:t>末梢</a:t>
            </a:r>
            <a:r>
              <a:rPr lang="ja-JP" altLang="en-US" sz="1100" b="1" dirty="0" smtClean="0">
                <a:solidFill>
                  <a:prstClr val="white"/>
                </a:solidFill>
                <a:latin typeface="Meiryo UI" panose="020B0604030504040204" pitchFamily="50" charset="-128"/>
                <a:ea typeface="Meiryo UI" panose="020B0604030504040204" pitchFamily="50" charset="-128"/>
              </a:rPr>
              <a:t>血管障害の診断と治療　</a:t>
            </a:r>
            <a:endParaRPr lang="en-US" altLang="ja-JP" sz="1100" b="1" dirty="0" smtClean="0">
              <a:solidFill>
                <a:prstClr val="white"/>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554752" y="6550161"/>
            <a:ext cx="5615682" cy="261610"/>
          </a:xfrm>
          <a:prstGeom prst="rect">
            <a:avLst/>
          </a:prstGeom>
          <a:noFill/>
        </p:spPr>
        <p:txBody>
          <a:bodyPr wrap="square" rtlCol="0" anchor="ctr">
            <a:spAutoFit/>
          </a:bodyPr>
          <a:lstStyle/>
          <a:p>
            <a:r>
              <a:rPr lang="en-US" altLang="ja-JP" sz="1100" b="1" dirty="0" smtClean="0">
                <a:solidFill>
                  <a:prstClr val="white"/>
                </a:solidFill>
                <a:latin typeface="Meiryo UI" panose="020B0604030504040204" pitchFamily="50" charset="-128"/>
                <a:ea typeface="Meiryo UI" panose="020B0604030504040204" pitchFamily="50" charset="-128"/>
              </a:rPr>
              <a:t>〈</a:t>
            </a:r>
            <a:r>
              <a:rPr lang="ja-JP" altLang="en-US" sz="1100" b="1" dirty="0" smtClean="0">
                <a:solidFill>
                  <a:prstClr val="white"/>
                </a:solidFill>
                <a:latin typeface="Meiryo UI" panose="020B0604030504040204" pitchFamily="50" charset="-128"/>
                <a:ea typeface="Meiryo UI" panose="020B0604030504040204" pitchFamily="50" charset="-128"/>
              </a:rPr>
              <a:t>第</a:t>
            </a:r>
            <a:r>
              <a:rPr lang="en-US" altLang="ja-JP" sz="1100" b="1" dirty="0" smtClean="0">
                <a:solidFill>
                  <a:prstClr val="white"/>
                </a:solidFill>
                <a:latin typeface="Meiryo UI" panose="020B0604030504040204" pitchFamily="50" charset="-128"/>
                <a:ea typeface="Meiryo UI" panose="020B0604030504040204" pitchFamily="50" charset="-128"/>
              </a:rPr>
              <a:t>2</a:t>
            </a:r>
            <a:r>
              <a:rPr lang="ja-JP" altLang="en-US" sz="1100" b="1" dirty="0" smtClean="0">
                <a:solidFill>
                  <a:prstClr val="white"/>
                </a:solidFill>
                <a:latin typeface="Meiryo UI" panose="020B0604030504040204" pitchFamily="50" charset="-128"/>
                <a:ea typeface="Meiryo UI" panose="020B0604030504040204" pitchFamily="50" charset="-128"/>
              </a:rPr>
              <a:t>部</a:t>
            </a:r>
            <a:r>
              <a:rPr lang="en-US" altLang="ja-JP" sz="1100" b="1" dirty="0" smtClean="0">
                <a:solidFill>
                  <a:prstClr val="white"/>
                </a:solidFill>
                <a:latin typeface="Meiryo UI" panose="020B0604030504040204" pitchFamily="50" charset="-128"/>
                <a:ea typeface="Meiryo UI" panose="020B0604030504040204" pitchFamily="50" charset="-128"/>
              </a:rPr>
              <a:t>〉</a:t>
            </a:r>
            <a:r>
              <a:rPr lang="ja-JP" altLang="en-US" sz="1100" b="1" dirty="0" smtClean="0">
                <a:solidFill>
                  <a:prstClr val="white"/>
                </a:solidFill>
                <a:latin typeface="Meiryo UI" panose="020B0604030504040204" pitchFamily="50" charset="-128"/>
                <a:ea typeface="Meiryo UI" panose="020B0604030504040204" pitchFamily="50" charset="-128"/>
              </a:rPr>
              <a:t>　ゲスト講演　　</a:t>
            </a:r>
            <a:r>
              <a:rPr lang="en-US" altLang="ja-JP" sz="1100" b="1" dirty="0" smtClean="0">
                <a:solidFill>
                  <a:prstClr val="white"/>
                </a:solidFill>
                <a:latin typeface="Meiryo UI" panose="020B0604030504040204" pitchFamily="50" charset="-128"/>
                <a:ea typeface="Meiryo UI" panose="020B0604030504040204" pitchFamily="50" charset="-128"/>
              </a:rPr>
              <a:t>19:50</a:t>
            </a:r>
            <a:r>
              <a:rPr lang="ja-JP" altLang="en-US" sz="1100" b="1" dirty="0" smtClean="0">
                <a:solidFill>
                  <a:prstClr val="white"/>
                </a:solidFill>
                <a:latin typeface="Meiryo UI" panose="020B0604030504040204" pitchFamily="50" charset="-128"/>
                <a:ea typeface="Meiryo UI" panose="020B0604030504040204" pitchFamily="50" charset="-128"/>
              </a:rPr>
              <a:t>～</a:t>
            </a:r>
            <a:r>
              <a:rPr lang="en-US" altLang="ja-JP" sz="1100" b="1" dirty="0" smtClean="0">
                <a:solidFill>
                  <a:prstClr val="white"/>
                </a:solidFill>
                <a:latin typeface="Meiryo UI" panose="020B0604030504040204" pitchFamily="50" charset="-128"/>
                <a:ea typeface="Meiryo UI" panose="020B0604030504040204" pitchFamily="50" charset="-128"/>
              </a:rPr>
              <a:t>20:50</a:t>
            </a:r>
            <a:r>
              <a:rPr lang="ja-JP" altLang="en-US" sz="1100" b="1" dirty="0" smtClean="0">
                <a:solidFill>
                  <a:prstClr val="white"/>
                </a:solidFill>
                <a:latin typeface="Meiryo UI" panose="020B0604030504040204" pitchFamily="50" charset="-128"/>
                <a:ea typeface="Meiryo UI" panose="020B0604030504040204" pitchFamily="50" charset="-128"/>
              </a:rPr>
              <a:t>　　</a:t>
            </a:r>
            <a:r>
              <a:rPr lang="ja-JP" altLang="en-US" sz="1050" b="1" dirty="0" smtClean="0">
                <a:solidFill>
                  <a:prstClr val="white"/>
                </a:solidFill>
                <a:latin typeface="Meiryo UI" panose="020B0604030504040204" pitchFamily="50" charset="-128"/>
                <a:ea typeface="Meiryo UI" panose="020B0604030504040204" pitchFamily="50" charset="-128"/>
              </a:rPr>
              <a:t>心不全の最新の話題</a:t>
            </a:r>
            <a:endParaRPr lang="en-US" altLang="ja-JP" sz="1100" b="1" dirty="0" smtClean="0">
              <a:solidFill>
                <a:prstClr val="white"/>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58558" y="5791275"/>
            <a:ext cx="5815894" cy="33855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ja-JP" altLang="en-US" sz="1600" b="1" dirty="0" smtClean="0">
                <a:ln/>
                <a:solidFill>
                  <a:srgbClr val="3333FF"/>
                </a:solidFill>
                <a:latin typeface="Meiryo UI" panose="020B0604030504040204" pitchFamily="50" charset="-128"/>
                <a:ea typeface="Meiryo UI" panose="020B0604030504040204" pitchFamily="50" charset="-128"/>
              </a:rPr>
              <a:t> </a:t>
            </a:r>
            <a:r>
              <a:rPr lang="ja-JP" altLang="en-US" sz="1600" b="1" dirty="0">
                <a:ln/>
                <a:solidFill>
                  <a:srgbClr val="3333FF"/>
                </a:solidFill>
                <a:latin typeface="Meiryo UI" panose="020B0604030504040204" pitchFamily="50" charset="-128"/>
                <a:ea typeface="Meiryo UI" panose="020B0604030504040204" pitchFamily="50" charset="-128"/>
              </a:rPr>
              <a:t>「下肢動脈狭窄の治療には</a:t>
            </a:r>
            <a:r>
              <a:rPr lang="en-US" altLang="ja-JP" sz="1600" b="1" dirty="0">
                <a:ln/>
                <a:solidFill>
                  <a:srgbClr val="3333FF"/>
                </a:solidFill>
                <a:latin typeface="Meiryo UI" panose="020B0604030504040204" pitchFamily="50" charset="-128"/>
                <a:ea typeface="Meiryo UI" panose="020B0604030504040204" pitchFamily="50" charset="-128"/>
              </a:rPr>
              <a:t>3D-CT</a:t>
            </a:r>
            <a:r>
              <a:rPr lang="ja-JP" altLang="en-US" sz="1600" b="1" dirty="0">
                <a:ln/>
                <a:solidFill>
                  <a:srgbClr val="3333FF"/>
                </a:solidFill>
                <a:latin typeface="Meiryo UI" panose="020B0604030504040204" pitchFamily="50" charset="-128"/>
                <a:ea typeface="Meiryo UI" panose="020B0604030504040204" pitchFamily="50" charset="-128"/>
              </a:rPr>
              <a:t>の解析と検討が不可欠である」</a:t>
            </a:r>
            <a:r>
              <a:rPr lang="ja-JP" altLang="en-US" sz="1600" b="1" dirty="0" smtClean="0">
                <a:ln/>
                <a:solidFill>
                  <a:srgbClr val="3333FF"/>
                </a:solidFill>
                <a:latin typeface="Meiryo UI" panose="020B0604030504040204" pitchFamily="50" charset="-128"/>
                <a:ea typeface="Meiryo UI" panose="020B0604030504040204" pitchFamily="50" charset="-128"/>
              </a:rPr>
              <a:t>　　　</a:t>
            </a:r>
            <a:endParaRPr lang="en-US" altLang="ja-JP" sz="1600" b="1" dirty="0">
              <a:ln/>
              <a:solidFill>
                <a:srgbClr val="3333FF"/>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502835" y="6116161"/>
            <a:ext cx="6151801" cy="276999"/>
          </a:xfrm>
          <a:prstGeom prst="rect">
            <a:avLst/>
          </a:prstGeom>
          <a:noFill/>
        </p:spPr>
        <p:txBody>
          <a:bodyPr wrap="square" rtlCol="0">
            <a:spAutoFit/>
          </a:bodyPr>
          <a:lstStyle/>
          <a:p>
            <a:pPr>
              <a:defRPr/>
            </a:pPr>
            <a:r>
              <a:rPr lang="ja-JP" altLang="en-US" sz="1200" dirty="0" smtClean="0">
                <a:solidFill>
                  <a:prstClr val="black"/>
                </a:solidFill>
                <a:latin typeface="Meiryo UI" panose="020B0604030504040204" pitchFamily="50" charset="-128"/>
                <a:ea typeface="Meiryo UI" panose="020B0604030504040204" pitchFamily="50" charset="-128"/>
              </a:rPr>
              <a:t>｜演者｜　 会津</a:t>
            </a:r>
            <a:r>
              <a:rPr lang="ja-JP" altLang="en-US" sz="1200" dirty="0">
                <a:solidFill>
                  <a:prstClr val="black"/>
                </a:solidFill>
                <a:latin typeface="Meiryo UI" panose="020B0604030504040204" pitchFamily="50" charset="-128"/>
                <a:ea typeface="Meiryo UI" panose="020B0604030504040204" pitchFamily="50" charset="-128"/>
              </a:rPr>
              <a:t>中央</a:t>
            </a:r>
            <a:r>
              <a:rPr lang="ja-JP" altLang="en-US" sz="1200" dirty="0" smtClean="0">
                <a:solidFill>
                  <a:prstClr val="black"/>
                </a:solidFill>
                <a:latin typeface="Meiryo UI" panose="020B0604030504040204" pitchFamily="50" charset="-128"/>
                <a:ea typeface="Meiryo UI" panose="020B0604030504040204" pitchFamily="50" charset="-128"/>
              </a:rPr>
              <a:t>病院</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循環器病センター　所長</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佐藤　匡也</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先生</a:t>
            </a:r>
            <a:r>
              <a:rPr lang="ja-JP" altLang="en-US" sz="1200" dirty="0" smtClean="0">
                <a:solidFill>
                  <a:prstClr val="black"/>
                </a:solidFill>
                <a:latin typeface="Meiryo UI" panose="020B0604030504040204" pitchFamily="50" charset="-128"/>
                <a:ea typeface="Meiryo UI" panose="020B0604030504040204" pitchFamily="50" charset="-128"/>
                <a:cs typeface="メイリオ" pitchFamily="50" charset="-128"/>
              </a:rPr>
              <a:t>　　　　　　　</a:t>
            </a:r>
            <a:endParaRPr lang="zh-TW" altLang="en-US" sz="1200" dirty="0" smtClean="0">
              <a:solidFill>
                <a:prstClr val="black"/>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94283" y="4748009"/>
            <a:ext cx="6151801" cy="276999"/>
          </a:xfrm>
          <a:prstGeom prst="rect">
            <a:avLst/>
          </a:prstGeom>
          <a:noFill/>
        </p:spPr>
        <p:txBody>
          <a:bodyPr wrap="square" rtlCol="0">
            <a:spAutoFit/>
          </a:bodyPr>
          <a:lstStyle/>
          <a:p>
            <a:pPr>
              <a:defRPr/>
            </a:pPr>
            <a:r>
              <a:rPr lang="ja-JP" altLang="en-US" sz="1200" dirty="0" smtClean="0">
                <a:solidFill>
                  <a:prstClr val="black"/>
                </a:solidFill>
                <a:latin typeface="Meiryo UI" panose="020B0604030504040204" pitchFamily="50" charset="-128"/>
                <a:ea typeface="Meiryo UI" panose="020B0604030504040204" pitchFamily="50" charset="-128"/>
              </a:rPr>
              <a:t>｜コメンテーター｜　</a:t>
            </a:r>
            <a:r>
              <a:rPr lang="ja-JP" altLang="en-US" sz="1200" dirty="0">
                <a:solidFill>
                  <a:prstClr val="black"/>
                </a:solidFill>
                <a:latin typeface="Meiryo UI" panose="020B0604030504040204" pitchFamily="50" charset="-128"/>
                <a:ea typeface="Meiryo UI" panose="020B0604030504040204" pitchFamily="50" charset="-128"/>
              </a:rPr>
              <a:t>太田西ノ内病院　循環器内科　</a:t>
            </a:r>
            <a:r>
              <a:rPr lang="ja-JP" altLang="en-US" sz="1200" dirty="0" smtClean="0">
                <a:solidFill>
                  <a:prstClr val="black"/>
                </a:solidFill>
                <a:latin typeface="Meiryo UI" panose="020B0604030504040204" pitchFamily="50" charset="-128"/>
                <a:ea typeface="Meiryo UI" panose="020B0604030504040204" pitchFamily="50" charset="-128"/>
              </a:rPr>
              <a:t>循環器</a:t>
            </a:r>
            <a:r>
              <a:rPr lang="ja-JP" altLang="en-US" sz="1200" dirty="0">
                <a:solidFill>
                  <a:prstClr val="black"/>
                </a:solidFill>
                <a:latin typeface="Meiryo UI" panose="020B0604030504040204" pitchFamily="50" charset="-128"/>
                <a:ea typeface="Meiryo UI" panose="020B0604030504040204" pitchFamily="50" charset="-128"/>
              </a:rPr>
              <a:t>センター次長  </a:t>
            </a:r>
            <a:r>
              <a:rPr lang="ja-JP" altLang="en-US" sz="1200" b="1" dirty="0">
                <a:solidFill>
                  <a:prstClr val="black"/>
                </a:solidFill>
                <a:latin typeface="Meiryo UI" panose="020B0604030504040204" pitchFamily="50" charset="-128"/>
                <a:ea typeface="Meiryo UI" panose="020B0604030504040204" pitchFamily="50" charset="-128"/>
              </a:rPr>
              <a:t>小松　宣夫  </a:t>
            </a:r>
            <a:r>
              <a:rPr lang="ja-JP" altLang="en-US" sz="1200" dirty="0">
                <a:solidFill>
                  <a:prstClr val="black"/>
                </a:solidFill>
                <a:latin typeface="Meiryo UI" panose="020B0604030504040204" pitchFamily="50" charset="-128"/>
                <a:ea typeface="Meiryo UI" panose="020B0604030504040204" pitchFamily="50" charset="-128"/>
              </a:rPr>
              <a:t>先生</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70853" y="5097016"/>
            <a:ext cx="5815894" cy="33855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ja-JP" altLang="en-US" sz="1600" b="1" dirty="0" smtClean="0">
                <a:ln/>
                <a:solidFill>
                  <a:srgbClr val="3333FF"/>
                </a:solidFill>
                <a:latin typeface="Meiryo UI" panose="020B0604030504040204" pitchFamily="50" charset="-128"/>
                <a:ea typeface="Meiryo UI" panose="020B0604030504040204" pitchFamily="50" charset="-128"/>
              </a:rPr>
              <a:t> 「 </a:t>
            </a:r>
            <a:r>
              <a:rPr lang="ja-JP" altLang="en-US" sz="1600" b="1" dirty="0">
                <a:ln/>
                <a:solidFill>
                  <a:srgbClr val="3333FF"/>
                </a:solidFill>
                <a:latin typeface="Meiryo UI" panose="020B0604030504040204" pitchFamily="50" charset="-128"/>
                <a:ea typeface="Meiryo UI" panose="020B0604030504040204" pitchFamily="50" charset="-128"/>
              </a:rPr>
              <a:t>看護師</a:t>
            </a:r>
            <a:r>
              <a:rPr lang="ja-JP" altLang="en-US" sz="1600" b="1" dirty="0" smtClean="0">
                <a:ln/>
                <a:solidFill>
                  <a:srgbClr val="3333FF"/>
                </a:solidFill>
                <a:latin typeface="Meiryo UI" panose="020B0604030504040204" pitchFamily="50" charset="-128"/>
                <a:ea typeface="Meiryo UI" panose="020B0604030504040204" pitchFamily="50" charset="-128"/>
              </a:rPr>
              <a:t>ができる予防的フットケア 」　　　</a:t>
            </a:r>
            <a:endParaRPr lang="en-US" altLang="ja-JP" sz="1600" b="1" dirty="0">
              <a:ln/>
              <a:solidFill>
                <a:srgbClr val="3333FF"/>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17917" y="5410285"/>
            <a:ext cx="6151801" cy="276999"/>
          </a:xfrm>
          <a:prstGeom prst="rect">
            <a:avLst/>
          </a:prstGeom>
          <a:noFill/>
        </p:spPr>
        <p:txBody>
          <a:bodyPr wrap="square" rtlCol="0">
            <a:spAutoFit/>
          </a:bodyPr>
          <a:lstStyle/>
          <a:p>
            <a:pPr>
              <a:defRPr/>
            </a:pPr>
            <a:r>
              <a:rPr lang="ja-JP" altLang="en-US" sz="1200" dirty="0" smtClean="0">
                <a:solidFill>
                  <a:prstClr val="black"/>
                </a:solidFill>
                <a:latin typeface="Meiryo UI" panose="020B0604030504040204" pitchFamily="50" charset="-128"/>
                <a:ea typeface="Meiryo UI" panose="020B0604030504040204" pitchFamily="50" charset="-128"/>
              </a:rPr>
              <a:t>｜演者｜　 会津</a:t>
            </a:r>
            <a:r>
              <a:rPr lang="ja-JP" altLang="en-US" sz="1200" dirty="0">
                <a:solidFill>
                  <a:prstClr val="black"/>
                </a:solidFill>
                <a:latin typeface="Meiryo UI" panose="020B0604030504040204" pitchFamily="50" charset="-128"/>
                <a:ea typeface="Meiryo UI" panose="020B0604030504040204" pitchFamily="50" charset="-128"/>
              </a:rPr>
              <a:t>中央</a:t>
            </a:r>
            <a:r>
              <a:rPr lang="ja-JP" altLang="en-US" sz="1200" dirty="0" smtClean="0">
                <a:solidFill>
                  <a:prstClr val="black"/>
                </a:solidFill>
                <a:latin typeface="Meiryo UI" panose="020B0604030504040204" pitchFamily="50" charset="-128"/>
                <a:ea typeface="Meiryo UI" panose="020B0604030504040204" pitchFamily="50" charset="-128"/>
              </a:rPr>
              <a:t>病院</a:t>
            </a:r>
            <a:r>
              <a:rPr lang="ja-JP" altLang="en-US" sz="1200" dirty="0">
                <a:solidFill>
                  <a:prstClr val="black"/>
                </a:solidFill>
                <a:latin typeface="Meiryo UI" panose="020B0604030504040204" pitchFamily="50" charset="-128"/>
                <a:ea typeface="Meiryo UI" panose="020B0604030504040204" pitchFamily="50" charset="-128"/>
              </a:rPr>
              <a:t>　看護</a:t>
            </a:r>
            <a:r>
              <a:rPr lang="ja-JP" altLang="en-US" sz="1200" dirty="0" smtClean="0">
                <a:solidFill>
                  <a:prstClr val="black"/>
                </a:solidFill>
                <a:latin typeface="Meiryo UI" panose="020B0604030504040204" pitchFamily="50" charset="-128"/>
                <a:ea typeface="Meiryo UI" panose="020B0604030504040204" pitchFamily="50" charset="-128"/>
              </a:rPr>
              <a:t>上席　</a:t>
            </a:r>
            <a:r>
              <a:rPr lang="ja-JP" altLang="en-US" sz="1200" b="1" dirty="0" smtClean="0">
                <a:solidFill>
                  <a:prstClr val="black"/>
                </a:solidFill>
                <a:latin typeface="Meiryo UI" panose="020B0604030504040204" pitchFamily="50" charset="-128"/>
                <a:ea typeface="Meiryo UI" panose="020B0604030504040204" pitchFamily="50" charset="-128"/>
              </a:rPr>
              <a:t>西郷　和枝</a:t>
            </a:r>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先生</a:t>
            </a:r>
            <a:r>
              <a:rPr lang="ja-JP" altLang="en-US" sz="1200" dirty="0" smtClean="0">
                <a:solidFill>
                  <a:prstClr val="black"/>
                </a:solidFill>
                <a:latin typeface="Meiryo UI" panose="020B0604030504040204" pitchFamily="50" charset="-128"/>
                <a:ea typeface="Meiryo UI" panose="020B0604030504040204" pitchFamily="50" charset="-128"/>
                <a:cs typeface="メイリオ" pitchFamily="50" charset="-128"/>
              </a:rPr>
              <a:t>　　　　　　　　　　　　　　</a:t>
            </a:r>
            <a:endParaRPr lang="zh-TW" altLang="en-US" sz="1200" dirty="0" smtClean="0">
              <a:solidFill>
                <a:prstClr val="black"/>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17917" y="4471010"/>
            <a:ext cx="6151801" cy="276999"/>
          </a:xfrm>
          <a:prstGeom prst="rect">
            <a:avLst/>
          </a:prstGeom>
          <a:noFill/>
        </p:spPr>
        <p:txBody>
          <a:bodyPr wrap="square" rtlCol="0">
            <a:spAutoFit/>
          </a:bodyPr>
          <a:lstStyle/>
          <a:p>
            <a:pPr>
              <a:defRPr/>
            </a:pPr>
            <a:r>
              <a:rPr lang="ja-JP" altLang="en-US" sz="1200" dirty="0" smtClean="0">
                <a:solidFill>
                  <a:prstClr val="black"/>
                </a:solidFill>
                <a:latin typeface="Meiryo UI" panose="020B0604030504040204" pitchFamily="50" charset="-128"/>
                <a:ea typeface="Meiryo UI" panose="020B0604030504040204" pitchFamily="50" charset="-128"/>
              </a:rPr>
              <a:t>｜座長｜　</a:t>
            </a:r>
            <a:r>
              <a:rPr lang="ja-JP" altLang="en-US" sz="1200" dirty="0">
                <a:solidFill>
                  <a:prstClr val="black"/>
                </a:solidFill>
                <a:latin typeface="Meiryo UI" panose="020B0604030504040204" pitchFamily="50" charset="-128"/>
                <a:ea typeface="Meiryo UI" panose="020B0604030504040204" pitchFamily="50" charset="-128"/>
              </a:rPr>
              <a:t>竹田綜合病院　循環器内科　科長　</a:t>
            </a:r>
            <a:r>
              <a:rPr lang="ja-JP" altLang="en-US" sz="1200" b="1" dirty="0">
                <a:solidFill>
                  <a:prstClr val="black"/>
                </a:solidFill>
                <a:latin typeface="Meiryo UI" panose="020B0604030504040204" pitchFamily="50" charset="-128"/>
                <a:ea typeface="Meiryo UI" panose="020B0604030504040204" pitchFamily="50" charset="-128"/>
              </a:rPr>
              <a:t>清田 寛</a:t>
            </a:r>
            <a:r>
              <a:rPr lang="ja-JP" altLang="en-US" sz="1200" dirty="0">
                <a:solidFill>
                  <a:prstClr val="black"/>
                </a:solidFill>
                <a:latin typeface="Meiryo UI" panose="020B0604030504040204" pitchFamily="50" charset="-128"/>
                <a:ea typeface="Meiryo UI" panose="020B0604030504040204" pitchFamily="50" charset="-128"/>
              </a:rPr>
              <a:t>　先生</a:t>
            </a:r>
            <a:r>
              <a:rPr lang="ja-JP" altLang="en-US" sz="1200" dirty="0" smtClean="0">
                <a:solidFill>
                  <a:prstClr val="black"/>
                </a:solidFill>
                <a:latin typeface="Meiryo UI" panose="020B0604030504040204" pitchFamily="50" charset="-128"/>
                <a:ea typeface="Meiryo UI" panose="020B0604030504040204" pitchFamily="50" charset="-128"/>
                <a:cs typeface="メイリオ" pitchFamily="50" charset="-128"/>
              </a:rPr>
              <a:t>　　　　　　　　　　　　　</a:t>
            </a:r>
            <a:endParaRPr lang="zh-TW" altLang="en-US" sz="12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284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明るい色の背景壁紙 (22) #5 - 1920x1200"/>
          <p:cNvPicPr>
            <a:picLocks noChangeAspect="1" noChangeArrowheads="1"/>
          </p:cNvPicPr>
          <p:nvPr/>
        </p:nvPicPr>
        <p:blipFill>
          <a:blip r:embed="rId2" cstate="print"/>
          <a:srcRect/>
          <a:stretch>
            <a:fillRect/>
          </a:stretch>
        </p:blipFill>
        <p:spPr bwMode="auto">
          <a:xfrm rot="5400000">
            <a:off x="-4750668" y="4750668"/>
            <a:ext cx="9906000" cy="404664"/>
          </a:xfrm>
          <a:prstGeom prst="rect">
            <a:avLst/>
          </a:prstGeom>
          <a:noFill/>
        </p:spPr>
      </p:pic>
      <p:sp>
        <p:nvSpPr>
          <p:cNvPr id="3" name="正方形/長方形 2"/>
          <p:cNvSpPr/>
          <p:nvPr/>
        </p:nvSpPr>
        <p:spPr>
          <a:xfrm>
            <a:off x="0" y="0"/>
            <a:ext cx="404664" cy="9906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3" name="図 12"/>
          <p:cNvPicPr>
            <a:picLocks noChangeAspect="1"/>
          </p:cNvPicPr>
          <p:nvPr/>
        </p:nvPicPr>
        <p:blipFill>
          <a:blip r:embed="rId3"/>
          <a:stretch>
            <a:fillRect/>
          </a:stretch>
        </p:blipFill>
        <p:spPr>
          <a:xfrm>
            <a:off x="791747" y="1449392"/>
            <a:ext cx="5845076" cy="6683755"/>
          </a:xfrm>
          <a:prstGeom prst="rect">
            <a:avLst/>
          </a:prstGeom>
        </p:spPr>
      </p:pic>
      <p:sp>
        <p:nvSpPr>
          <p:cNvPr id="14" name="正方形/長方形 13"/>
          <p:cNvSpPr/>
          <p:nvPr/>
        </p:nvSpPr>
        <p:spPr>
          <a:xfrm>
            <a:off x="4149080" y="6057904"/>
            <a:ext cx="2487743"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ｖ</a:t>
            </a:r>
            <a:endParaRPr lang="ja-JP" altLang="en-US" dirty="0">
              <a:solidFill>
                <a:prstClr val="white"/>
              </a:solidFill>
            </a:endParaRPr>
          </a:p>
        </p:txBody>
      </p:sp>
      <p:sp>
        <p:nvSpPr>
          <p:cNvPr id="15" name="フレーム 14"/>
          <p:cNvSpPr/>
          <p:nvPr/>
        </p:nvSpPr>
        <p:spPr>
          <a:xfrm>
            <a:off x="2577373" y="4944328"/>
            <a:ext cx="635604" cy="24948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1" name="フレーム 40"/>
          <p:cNvSpPr/>
          <p:nvPr/>
        </p:nvSpPr>
        <p:spPr>
          <a:xfrm>
            <a:off x="1883387" y="1881440"/>
            <a:ext cx="1329589" cy="432048"/>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2" name="フレーム 41"/>
          <p:cNvSpPr/>
          <p:nvPr/>
        </p:nvSpPr>
        <p:spPr>
          <a:xfrm>
            <a:off x="2204864" y="4473728"/>
            <a:ext cx="393485" cy="360040"/>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6" name="正方形/長方形 45"/>
          <p:cNvSpPr/>
          <p:nvPr/>
        </p:nvSpPr>
        <p:spPr>
          <a:xfrm>
            <a:off x="1556792" y="5587303"/>
            <a:ext cx="576064" cy="182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ｖ</a:t>
            </a:r>
            <a:endParaRPr lang="ja-JP" altLang="en-US" dirty="0">
              <a:solidFill>
                <a:prstClr val="white"/>
              </a:solidFill>
            </a:endParaRPr>
          </a:p>
        </p:txBody>
      </p:sp>
      <p:sp>
        <p:nvSpPr>
          <p:cNvPr id="51" name="正方形/長方形 50"/>
          <p:cNvSpPr/>
          <p:nvPr/>
        </p:nvSpPr>
        <p:spPr>
          <a:xfrm>
            <a:off x="1700808" y="5404734"/>
            <a:ext cx="234712" cy="182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ｖ</a:t>
            </a:r>
            <a:endParaRPr lang="ja-JP" altLang="en-US" dirty="0">
              <a:solidFill>
                <a:prstClr val="white"/>
              </a:solidFill>
            </a:endParaRPr>
          </a:p>
        </p:txBody>
      </p:sp>
      <p:sp>
        <p:nvSpPr>
          <p:cNvPr id="16" name="左矢印 15"/>
          <p:cNvSpPr/>
          <p:nvPr/>
        </p:nvSpPr>
        <p:spPr>
          <a:xfrm>
            <a:off x="1952648" y="5697863"/>
            <a:ext cx="1761637" cy="25457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左矢印 51"/>
          <p:cNvSpPr/>
          <p:nvPr/>
        </p:nvSpPr>
        <p:spPr>
          <a:xfrm rot="5400000">
            <a:off x="1221701" y="5040422"/>
            <a:ext cx="1142135" cy="28550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576968" y="1280592"/>
            <a:ext cx="3705853" cy="400110"/>
          </a:xfrm>
          <a:prstGeom prst="rect">
            <a:avLst/>
          </a:prstGeom>
          <a:noFill/>
        </p:spPr>
        <p:txBody>
          <a:bodyPr wrap="square" rtlCol="0">
            <a:spAutoFit/>
          </a:bodyPr>
          <a:lstStyle/>
          <a:p>
            <a:pPr algn="ctr"/>
            <a:r>
              <a:rPr lang="ja-JP" altLang="en-US" sz="2000" b="1" smtClean="0">
                <a:solidFill>
                  <a:prstClr val="black"/>
                </a:solidFill>
                <a:latin typeface="Meiryo UI" panose="020B0604030504040204" pitchFamily="50" charset="-128"/>
                <a:ea typeface="Meiryo UI" panose="020B0604030504040204" pitchFamily="50" charset="-128"/>
              </a:rPr>
              <a:t>＜会場のご案内＞</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579277" y="8133147"/>
            <a:ext cx="6270016" cy="338554"/>
          </a:xfrm>
          <a:prstGeom prst="rect">
            <a:avLst/>
          </a:prstGeom>
          <a:noFill/>
        </p:spPr>
        <p:txBody>
          <a:bodyPr wrap="square" rtlCol="0">
            <a:spAutoFit/>
          </a:bodyPr>
          <a:lstStyle/>
          <a:p>
            <a:r>
              <a:rPr lang="en-US" altLang="ja-JP" sz="16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a:t>
            </a:r>
            <a:r>
              <a:rPr lang="ja-JP" altLang="en-US" sz="16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rPr>
              <a:t>　当日は近隣の駐車場をご利用ください。</a:t>
            </a:r>
            <a:endParaRPr lang="en-US" altLang="ja-JP" sz="1600" dirty="0" smtClean="0">
              <a:solidFill>
                <a:prstClr val="black"/>
              </a:solidFill>
              <a:effectLst>
                <a:outerShdw blurRad="50800" dist="38100" dir="2700000" algn="tl" rotWithShape="0">
                  <a:prstClr val="white">
                    <a:alpha val="94000"/>
                  </a:prstClr>
                </a:outerShdw>
              </a:effectLst>
              <a:latin typeface="Meiryo UI" panose="020B0604030504040204" pitchFamily="50" charset="-128"/>
              <a:ea typeface="Meiryo UI" panose="020B0604030504040204" pitchFamily="50" charset="-128"/>
            </a:endParaRPr>
          </a:p>
        </p:txBody>
      </p:sp>
      <p:sp>
        <p:nvSpPr>
          <p:cNvPr id="18" name="正方形/長方形 17"/>
          <p:cNvSpPr/>
          <p:nvPr/>
        </p:nvSpPr>
        <p:spPr>
          <a:xfrm>
            <a:off x="559245" y="8494236"/>
            <a:ext cx="5741298" cy="600164"/>
          </a:xfrm>
          <a:prstGeom prst="rect">
            <a:avLst/>
          </a:prstGeom>
        </p:spPr>
        <p:txBody>
          <a:bodyPr wrap="square">
            <a:spAutoFit/>
          </a:bodyPr>
          <a:lstStyle/>
          <a:p>
            <a:r>
              <a:rPr lang="ja-JP" altLang="en-US" sz="1100" dirty="0">
                <a:solidFill>
                  <a:prstClr val="black"/>
                </a:solidFill>
                <a:latin typeface="Meiryo UI" panose="020B0604030504040204" pitchFamily="50" charset="-128"/>
                <a:ea typeface="Meiryo UI" panose="020B0604030504040204" pitchFamily="50" charset="-128"/>
              </a:rPr>
              <a:t>＜お問い合わせ先・管理者</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zh-TW" sz="1100" dirty="0" smtClean="0">
              <a:solidFill>
                <a:prstClr val="black"/>
              </a:solidFill>
              <a:latin typeface="Meiryo UI" panose="020B0604030504040204" pitchFamily="50" charset="-128"/>
              <a:ea typeface="Meiryo UI" panose="020B0604030504040204" pitchFamily="50" charset="-128"/>
            </a:endParaRPr>
          </a:p>
          <a:p>
            <a:r>
              <a:rPr lang="zh-TW" altLang="en-US" sz="1100" dirty="0" smtClean="0">
                <a:solidFill>
                  <a:prstClr val="black"/>
                </a:solidFill>
                <a:latin typeface="Meiryo UI" panose="020B0604030504040204" pitchFamily="50" charset="-128"/>
                <a:ea typeface="Meiryo UI" panose="020B0604030504040204" pitchFamily="50" charset="-128"/>
              </a:rPr>
              <a:t>大塚</a:t>
            </a:r>
            <a:r>
              <a:rPr lang="zh-TW" altLang="en-US" sz="1100" dirty="0">
                <a:solidFill>
                  <a:prstClr val="black"/>
                </a:solidFill>
                <a:latin typeface="Meiryo UI" panose="020B0604030504040204" pitchFamily="50" charset="-128"/>
                <a:ea typeface="Meiryo UI" panose="020B0604030504040204" pitchFamily="50" charset="-128"/>
              </a:rPr>
              <a:t>製薬㈱　仙台支店　郡山出張所　郡山医薬</a:t>
            </a:r>
            <a:r>
              <a:rPr lang="zh-TW" altLang="en-US" sz="1100" dirty="0" smtClean="0">
                <a:solidFill>
                  <a:prstClr val="black"/>
                </a:solidFill>
                <a:latin typeface="Meiryo UI" panose="020B0604030504040204" pitchFamily="50" charset="-128"/>
                <a:ea typeface="Meiryo UI" panose="020B0604030504040204" pitchFamily="50" charset="-128"/>
              </a:rPr>
              <a:t>二課</a:t>
            </a:r>
            <a:r>
              <a:rPr lang="ja-JP" altLang="en-US" sz="1100" dirty="0" smtClean="0">
                <a:solidFill>
                  <a:prstClr val="black"/>
                </a:solidFill>
                <a:latin typeface="Meiryo UI" panose="020B0604030504040204" pitchFamily="50" charset="-128"/>
                <a:ea typeface="Meiryo UI" panose="020B0604030504040204" pitchFamily="50" charset="-128"/>
              </a:rPr>
              <a:t>　横山　浩紀　</a:t>
            </a:r>
            <a:r>
              <a:rPr lang="zh-TW"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TEL:</a:t>
            </a:r>
            <a:r>
              <a:rPr lang="en-US" altLang="zh-TW" sz="1100" dirty="0" smtClean="0">
                <a:solidFill>
                  <a:prstClr val="black"/>
                </a:solidFill>
                <a:latin typeface="Meiryo UI" panose="020B0604030504040204" pitchFamily="50" charset="-128"/>
                <a:ea typeface="Meiryo UI" panose="020B0604030504040204" pitchFamily="50" charset="-128"/>
              </a:rPr>
              <a:t>024-922-7133</a:t>
            </a: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携帯：</a:t>
            </a:r>
            <a:r>
              <a:rPr lang="en-US" altLang="ja-JP" sz="1100" dirty="0" smtClean="0">
                <a:solidFill>
                  <a:prstClr val="black"/>
                </a:solidFill>
                <a:latin typeface="Meiryo UI" panose="020B0604030504040204" pitchFamily="50" charset="-128"/>
                <a:ea typeface="Meiryo UI" panose="020B0604030504040204" pitchFamily="50" charset="-128"/>
              </a:rPr>
              <a:t>080-2021</a:t>
            </a:r>
            <a:r>
              <a:rPr lang="en-US" altLang="ja-JP" sz="1100" dirty="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1681</a:t>
            </a:r>
            <a:endParaRPr lang="en-US" altLang="zh-TW" sz="1100"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68550" y="88682"/>
            <a:ext cx="6269898" cy="1138773"/>
          </a:xfrm>
          <a:prstGeom prst="rect">
            <a:avLst/>
          </a:prstGeom>
          <a:noFill/>
        </p:spPr>
        <p:txBody>
          <a:bodyPr vert="horz" wrap="square" lIns="91440" tIns="45720" rIns="91440" bIns="45720" anchor="ctr">
            <a:spAutoFit/>
          </a:bodyPr>
          <a:lstStyle/>
          <a:p>
            <a:r>
              <a:rPr lang="ja-JP" altLang="en-US"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lang="en-US" altLang="ja-JP"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3</a:t>
            </a:r>
            <a:r>
              <a:rPr lang="ja-JP" altLang="en-US"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回 </a:t>
            </a:r>
            <a:r>
              <a:rPr lang="en-US" altLang="ja-JP"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Ai-PAD</a:t>
            </a:r>
            <a:r>
              <a:rPr lang="ja-JP" altLang="en-US"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研究会　</a:t>
            </a:r>
            <a:endParaRPr lang="en-US" altLang="ja-JP" sz="3600" b="1" dirty="0" smtClean="0">
              <a:solidFill>
                <a:srgbClr val="C0504D">
                  <a:lumMod val="75000"/>
                </a:srgbClr>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en-US" altLang="ja-JP" sz="16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dirty="0" err="1" smtClean="0">
                <a:solidFill>
                  <a:srgbClr val="FF0000"/>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Ai</a:t>
            </a:r>
            <a:r>
              <a:rPr lang="en-US" altLang="ja-JP" sz="1600" b="1" dirty="0" err="1"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du</a:t>
            </a:r>
            <a:r>
              <a:rPr lang="en-US" altLang="ja-JP" sz="16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sz="1600" b="1" dirty="0" smtClean="0">
                <a:solidFill>
                  <a:srgbClr val="FF0000"/>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P</a:t>
            </a:r>
            <a:r>
              <a:rPr lang="en-US" altLang="ja-JP" sz="16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eripheral </a:t>
            </a:r>
            <a:r>
              <a:rPr lang="en-US" altLang="ja-JP" sz="1600" b="1" dirty="0" smtClean="0">
                <a:solidFill>
                  <a:srgbClr val="FF0000"/>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a:t>
            </a:r>
            <a:r>
              <a:rPr lang="en-US" altLang="ja-JP" sz="16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rtery </a:t>
            </a:r>
            <a:r>
              <a:rPr lang="en-US" altLang="ja-JP" sz="1600" b="1" dirty="0" smtClean="0">
                <a:solidFill>
                  <a:srgbClr val="FF0000"/>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D</a:t>
            </a:r>
            <a:r>
              <a:rPr lang="en-US" altLang="ja-JP" sz="16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isease</a:t>
            </a:r>
            <a:r>
              <a:rPr lang="ja-JP" altLang="en-US" sz="16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研究会）</a:t>
            </a:r>
            <a:endParaRPr lang="en-US" altLang="ja-JP" sz="16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　　　　　　　　　　　　　　　～会津末梢血管障害研究会～</a:t>
            </a:r>
            <a:endParaRPr lang="en-US" altLang="ja-JP" sz="1600" b="1" dirty="0" smtClean="0">
              <a:solidFill>
                <a:prstClr val="black"/>
              </a:solidFill>
              <a:effectLst>
                <a:glow rad="228600">
                  <a:srgbClr val="FFFFFF"/>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79277" y="9239321"/>
            <a:ext cx="5493812" cy="276999"/>
          </a:xfrm>
          <a:prstGeom prst="rect">
            <a:avLst/>
          </a:prstGeom>
          <a:noFill/>
        </p:spPr>
        <p:txBody>
          <a:bodyPr wrap="non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＜技師会担当＞：生理検査研究班　会津中央病院　五十嵐早希　</a:t>
            </a:r>
            <a:r>
              <a:rPr kumimoji="1" lang="en-US" altLang="ja-JP" sz="1200" dirty="0" smtClean="0">
                <a:latin typeface="HGPｺﾞｼｯｸM" panose="020B0600000000000000" pitchFamily="50" charset="-128"/>
                <a:ea typeface="HGPｺﾞｼｯｸM" panose="020B0600000000000000" pitchFamily="50" charset="-128"/>
              </a:rPr>
              <a:t>0242-25-1515</a:t>
            </a:r>
            <a:endParaRPr kumimoji="1" lang="ja-JP" altLang="en-US" sz="12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24027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3913</TotalTime>
  <Words>405</Words>
  <Application>Microsoft Office PowerPoint</Application>
  <PresentationFormat>A4 210 x 297 mm</PresentationFormat>
  <Paragraphs>39</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リスト</dc:creator>
  <cp:lastModifiedBy>takeda</cp:lastModifiedBy>
  <cp:revision>382</cp:revision>
  <cp:lastPrinted>2017-04-18T23:27:41Z</cp:lastPrinted>
  <dcterms:created xsi:type="dcterms:W3CDTF">2009-03-19T03:22:04Z</dcterms:created>
  <dcterms:modified xsi:type="dcterms:W3CDTF">2017-05-02T08:16:14Z</dcterms:modified>
</cp:coreProperties>
</file>